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Lst>
  <p:sldSz cy="5143500" cx="9144000"/>
  <p:notesSz cx="6858000" cy="9144000"/>
  <p:embeddedFontLst>
    <p:embeddedFont>
      <p:font typeface="Roboto"/>
      <p:regular r:id="rId132"/>
      <p:bold r:id="rId133"/>
      <p:italic r:id="rId134"/>
      <p:boldItalic r:id="rId135"/>
    </p:embeddedFont>
    <p:embeddedFont>
      <p:font typeface="Lora"/>
      <p:regular r:id="rId136"/>
      <p:bold r:id="rId137"/>
      <p:italic r:id="rId138"/>
      <p:boldItalic r:id="rId139"/>
    </p:embeddedFont>
    <p:embeddedFont>
      <p:font typeface="Oswald"/>
      <p:regular r:id="rId140"/>
      <p:bold r:id="rId141"/>
    </p:embeddedFont>
    <p:embeddedFont>
      <p:font typeface="Comfortaa"/>
      <p:regular r:id="rId142"/>
      <p:bold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font" Target="fonts/Comfortaa-bold.fntdata"/><Relationship Id="rId142" Type="http://schemas.openxmlformats.org/officeDocument/2006/relationships/font" Target="fonts/Comfortaa-regular.fntdata"/><Relationship Id="rId141" Type="http://schemas.openxmlformats.org/officeDocument/2006/relationships/font" Target="fonts/Oswald-bold.fntdata"/><Relationship Id="rId140"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Lora-boldItalic.fntdata"/><Relationship Id="rId138" Type="http://schemas.openxmlformats.org/officeDocument/2006/relationships/font" Target="fonts/Lora-italic.fntdata"/><Relationship Id="rId137" Type="http://schemas.openxmlformats.org/officeDocument/2006/relationships/font" Target="fonts/Lora-bold.fntdata"/><Relationship Id="rId132" Type="http://schemas.openxmlformats.org/officeDocument/2006/relationships/font" Target="fonts/Roboto-regular.fntdata"/><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Lora-regular.fntdata"/><Relationship Id="rId135" Type="http://schemas.openxmlformats.org/officeDocument/2006/relationships/font" Target="fonts/Roboto-boldItalic.fntdata"/><Relationship Id="rId134" Type="http://schemas.openxmlformats.org/officeDocument/2006/relationships/font" Target="fonts/Roboto-italic.fntdata"/><Relationship Id="rId133" Type="http://schemas.openxmlformats.org/officeDocument/2006/relationships/font" Target="fonts/Roboto-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data-processing-concept-illustration_11604317.htm#fromView=search&amp;page=1&amp;position=1&amp;uuid=11bf2fc4-31d2-4b85-9d74-342cc80b7259"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tter.ai/" TargetMode="External"/><Relationship Id="rId3" Type="http://schemas.openxmlformats.org/officeDocument/2006/relationships/hyperlink" Target="https://trello.com/" TargetMode="External"/><Relationship Id="rId4" Type="http://schemas.openxmlformats.org/officeDocument/2006/relationships/hyperlink" Target="https://asana.com/" TargetMode="External"/><Relationship Id="rId5" Type="http://schemas.openxmlformats.org/officeDocument/2006/relationships/hyperlink" Target="https://numerous.ai/" TargetMode="External"/><Relationship Id="rId6" Type="http://schemas.openxmlformats.org/officeDocument/2006/relationships/hyperlink" Target="https://www.expensify.com/" TargetMode="External"/><Relationship Id="rId7" Type="http://schemas.openxmlformats.org/officeDocument/2006/relationships/hyperlink" Target="https://zapier.com/" TargetMode="External"/><Relationship Id="rId8" Type="http://schemas.openxmlformats.org/officeDocument/2006/relationships/hyperlink" Target="https://www.getclockwise.com/"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data-processing-concept-illustration_11604317.htm#fromView=search&amp;page=1&amp;position=1&amp;uuid=11bf2fc4-31d2-4b85-9d74-342cc80b7259"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ixir-europe-training.github.io/ELIXIR-TrP-FAIR-Material-By-Design/chapters/chapter_06/" TargetMode="External"/><Relationship Id="rId3" Type="http://schemas.openxmlformats.org/officeDocument/2006/relationships/hyperlink" Target="https://2022.internethealthreport.org/facts/" TargetMode="External"/><Relationship Id="rId4" Type="http://schemas.openxmlformats.org/officeDocument/2006/relationships/hyperlink" Target="https://www.youtube.com/watch?v=IsMY6NZZnW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data-processing-concept-illustration_11604317.htm#fromView=search&amp;page=1&amp;position=1&amp;uuid=11bf2fc4-31d2-4b85-9d74-342cc80b7259" TargetMode="Externa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ics-of-ai.mooc.fi/chapter-1/1-a-guide-to-ai-ethics"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waterloo.ca/associate-vice-president-academic/sites/default/files/uploads/documents/genai-overview-final-june-2024.pdf"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glish.elpais.com/economy-and-business/2024-01-01/the-hidden-labor-force-behind-chatgpt-the-drama-of-the-ghost-workers.html" TargetMode="External"/><Relationship Id="rId3" Type="http://schemas.openxmlformats.org/officeDocument/2006/relationships/hyperlink" Target="https://www.bbc.com/portuguese/articles/c3gze230pj1o" TargetMode="External"/><Relationship Id="rId4" Type="http://schemas.openxmlformats.org/officeDocument/2006/relationships/hyperlink" Target="https://theconversation.com/developing-countries-are-being-left-behind-in-the-ai-race-and-thats-a-problem-for-all-of-us-180218"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data-processing-concept-illustration_11604317.htm#fromView=search&amp;page=1&amp;position=1&amp;uuid=11bf2fc4-31d2-4b85-9d74-342cc80b7259"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73797588_The_Application_of_AutoML_Techniques_in_Diabetes_Diagnosis_Current_Approaches_Performance_and_Future_Direction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73797588_The_Application_of_AutoML_Techniques_in_Diabetes_Diagnosis_Current_Approaches_Performance_and_Future_Direction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73797588_The_Application_of_AutoML_Techniques_in_Diabetes_Diagnosis_Current_Approaches_Performance_and_Future_Direction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73797588_The_Application_of_AutoML_Techniques_in_Diabetes_Diagnosis_Current_Approaches_Performance_and_Future_Direction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73797588_The_Application_of_AutoML_Techniques_in_Diabetes_Diagnosis_Current_Approaches_Performance_and_Future_Directio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hand-drawn-scientific-formulas-chalkboard_7762957.htm#fromView=search&amp;page=1&amp;position=47&amp;uuid=f777d488-d32a-4669-b5e5-ff68c5357e6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ai-image/people-hanging-out-with-robot_132309600.htm" TargetMode="External"/><Relationship Id="rId3" Type="http://schemas.openxmlformats.org/officeDocument/2006/relationships/hyperlink" Target="https://www.freepik.com/free-ai-image/cartoon-ai-robot-scene_236376253.htm" TargetMode="External"/><Relationship Id="rId4" Type="http://schemas.openxmlformats.org/officeDocument/2006/relationships/hyperlink" Target="https://www.freepik.com/free-ai-image/portrait-person-ai-robot_94951562.htm" TargetMode="External"/><Relationship Id="rId5" Type="http://schemas.openxmlformats.org/officeDocument/2006/relationships/hyperlink" Target="https://www.freepik.com/free-vector/artificial-intelligence-concept-design-with-face_4402944.htm" TargetMode="External"/><Relationship Id="rId6" Type="http://schemas.openxmlformats.org/officeDocument/2006/relationships/hyperlink" Target="https://www.freepik.com/free-ai-image/human-big-data-visualization_65694562.htm" TargetMode="External"/><Relationship Id="rId7" Type="http://schemas.openxmlformats.org/officeDocument/2006/relationships/hyperlink" Target="https://www.freepik.com/free-photo/engineers-brainstorming-ways-use-ai_190325729.htm"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coloured-weather-icons-collection_895655.htm#fromView=search&amp;page=1&amp;position=0&amp;uuid=e7007644-b10b-428f-a96e-dea568c0f391"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coloured-weather-icons-collection_895655.htm#fromView=search&amp;page=1&amp;position=0&amp;uuid=e7007644-b10b-428f-a96e-dea568c0f391" TargetMode="External"/><Relationship Id="rId3" Type="http://schemas.openxmlformats.org/officeDocument/2006/relationships/hyperlink" Target="https://www.freepik.com/icon/big-data_12113636#fromView=search&amp;page=1&amp;position=19&amp;uuid=bbad6519-b395-49b5-b207-e71dfdcfa9f9" TargetMode="External"/><Relationship Id="rId4" Type="http://schemas.openxmlformats.org/officeDocument/2006/relationships/hyperlink" Target="https://www.freepik.com/icon/graphic-design_15269549#fromView=search&amp;page=1&amp;position=20&amp;uuid=71385200-e380-449d-b51a-f6f271193b9c" TargetMode="External"/><Relationship Id="rId9" Type="http://schemas.openxmlformats.org/officeDocument/2006/relationships/hyperlink" Target="https://www.freepik.com/free-vector/man-reading-background_1087087.htm#fromView=search&amp;page=1&amp;position=24&amp;uuid=c53efe1d-e264-4bc0-8f84-1c2e67d96dcd" TargetMode="External"/><Relationship Id="rId5" Type="http://schemas.openxmlformats.org/officeDocument/2006/relationships/hyperlink" Target="https://www.freepik.com/icon/video-player_777242#fromView=search&amp;page=1&amp;position=41&amp;uuid=cd6f6116-da21-4481-98e4-a88bc8ad503b" TargetMode="External"/><Relationship Id="rId6" Type="http://schemas.openxmlformats.org/officeDocument/2006/relationships/hyperlink" Target="https://www.freepik.com/icon/note_4021693#fromView=search&amp;page=1&amp;position=73&amp;uuid=de9f74b0-6146-48a3-87dc-256209eb4f19" TargetMode="External"/><Relationship Id="rId7" Type="http://schemas.openxmlformats.org/officeDocument/2006/relationships/hyperlink" Target="https://www.freepik.com/icon/coding_1802659#fromView=search&amp;page=1&amp;position=4&amp;uuid=3e1449ea-6f22-4584-bbfd-f8bead98fcc6" TargetMode="External"/><Relationship Id="rId8" Type="http://schemas.openxmlformats.org/officeDocument/2006/relationships/hyperlink" Target="https://www.freepik.com/icon/picture_15248137#fromView=search&amp;page=4&amp;position=23&amp;uuid=9f4fd991-716a-4a5f-a0dd-3a8087cc957c"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rand/" TargetMode="External"/><Relationship Id="rId3" Type="http://schemas.openxmlformats.org/officeDocument/2006/relationships/hyperlink" Target="https://en.m.wikipedia.org/wiki/File:Google_Gemini_logo.svg" TargetMode="External"/><Relationship Id="rId4" Type="http://schemas.openxmlformats.org/officeDocument/2006/relationships/hyperlink" Target="https://elicit.com/#FAQ" TargetMode="External"/><Relationship Id="rId5" Type="http://schemas.openxmlformats.org/officeDocument/2006/relationships/hyperlink" Target="https://en.m.wikipedia.org/wiki/File:Microsoft_365_Copilot_Icon.sv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illustration-sad-businesswoman-working-remotely_13923473.htm#fromView=search&amp;page=2&amp;position=43&amp;uuid=934af582-459d-4d0a-8acd-038364a54f39" TargetMode="External"/><Relationship Id="rId3" Type="http://schemas.openxmlformats.org/officeDocument/2006/relationships/hyperlink" Target="https://www.freepik.com/free-vector/illustration-businesswoman-businessmen-working-remotely_13923480.htm#fromView=author&amp;page=1&amp;position=23&amp;uuid=c7b7f9a5-050f-461d-9dd8-88321fc85281"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illustration-sad-businesswoman-working-remotely_13923473.htm#fromView=search&amp;page=2&amp;position=43&amp;uuid=934af582-459d-4d0a-8acd-038364a54f39" TargetMode="External"/><Relationship Id="rId3" Type="http://schemas.openxmlformats.org/officeDocument/2006/relationships/hyperlink" Target="https://www.freepik.com/free-vector/illustration-businesswoman-businessmen-working-remotely_13923480.htm#fromView=author&amp;page=1&amp;position=23&amp;uuid=c7b7f9a5-050f-461d-9dd8-88321fc85281"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illustration-sad-businesswoman-working-remotely_13923473.htm#fromView=search&amp;page=2&amp;position=43&amp;uuid=934af582-459d-4d0a-8acd-038364a54f39" TargetMode="External"/><Relationship Id="rId3" Type="http://schemas.openxmlformats.org/officeDocument/2006/relationships/hyperlink" Target="https://www.freepik.com/free-vector/illustration-businesswoman-businessmen-working-remotely_13923480.htm#fromView=author&amp;page=1&amp;position=23&amp;uuid=c7b7f9a5-050f-461d-9dd8-88321fc85281"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rand/" TargetMode="External"/><Relationship Id="rId3" Type="http://schemas.openxmlformats.org/officeDocument/2006/relationships/hyperlink" Target="https://en.m.wikipedia.org/wiki/File:Google_Gemini_logo.svg" TargetMode="External"/><Relationship Id="rId4" Type="http://schemas.openxmlformats.org/officeDocument/2006/relationships/hyperlink" Target="https://elicit.com/#FAQ" TargetMode="External"/><Relationship Id="rId5" Type="http://schemas.openxmlformats.org/officeDocument/2006/relationships/hyperlink" Target="https://en.m.wikipedia.org/wiki/File:Microsoft_365_Copilot_Icon.sv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llectual-property-helpdesk.ec.europa.eu/news-events/news/artificial-intelligence-and-copyright-use-generative-ai-tools-develop-new-content-2024-07-16-0_en" TargetMode="External"/><Relationship Id="rId3" Type="http://schemas.openxmlformats.org/officeDocument/2006/relationships/hyperlink" Target="https://www.freepik.com/free-photo/copyright-design-license-patent-trademark-value-concept_17056553.htm#fromView=search&amp;page=1&amp;position=12&amp;uuid=e00a7ccd-09a6-4b8a-b3be-debfa5071ec0"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llectual-property-helpdesk.ec.europa.eu/news-events/news/artificial-intelligence-and-copyright-use-generative-ai-tools-develop-new-content-2024-07-16-0_en" TargetMode="External"/><Relationship Id="rId3" Type="http://schemas.openxmlformats.org/officeDocument/2006/relationships/hyperlink" Target="https://www.freepik.com/free-photo/copyright-design-license-patent-trademark-value-concept_17056553.htm#fromView=search&amp;page=1&amp;position=12&amp;uuid=e00a7ccd-09a6-4b8a-b3be-debfa5071ec0"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llectual-property-helpdesk.ec.europa.eu/news-events/news/artificial-intelligence-and-copyright-use-generative-ai-tools-develop-new-content-2024-07-16-0_en" TargetMode="External"/><Relationship Id="rId3" Type="http://schemas.openxmlformats.org/officeDocument/2006/relationships/hyperlink" Target="https://www.freepik.com/free-photo/copyright-design-license-patent-trademark-value-concept_17056553.htm#fromView=search&amp;page=1&amp;position=12&amp;uuid=e00a7ccd-09a6-4b8a-b3be-debfa5071ec0"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llectual-property-helpdesk.ec.europa.eu/news-events/news/artificial-intelligence-and-copyright-use-generative-ai-tools-develop-new-content-2024-07-16-0_en" TargetMode="External"/><Relationship Id="rId3" Type="http://schemas.openxmlformats.org/officeDocument/2006/relationships/hyperlink" Target="https://www.freepik.com/free-photo/copyright-design-license-patent-trademark-value-concept_17056553.htm#fromView=search&amp;page=1&amp;position=12&amp;uuid=e00a7ccd-09a6-4b8a-b3be-debfa5071ec0"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llectual-property-helpdesk.ec.europa.eu/news-events/news/artificial-intelligence-and-copyright-use-generative-ai-tools-develop-new-content-2024-07-16-0_en" TargetMode="External"/><Relationship Id="rId3" Type="http://schemas.openxmlformats.org/officeDocument/2006/relationships/hyperlink" Target="https://www.freepik.com/free-photo/copyright-design-license-patent-trademark-value-concept_17056553.htm#fromView=search&amp;page=1&amp;position=12&amp;uuid=e00a7ccd-09a6-4b8a-b3be-debfa5071ec0"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llectual-property-helpdesk.ec.europa.eu/news-events/news/artificial-intelligence-and-copyright-use-generative-ai-tools-develop-new-content-2024-07-16-0_en" TargetMode="External"/><Relationship Id="rId3" Type="http://schemas.openxmlformats.org/officeDocument/2006/relationships/hyperlink" Target="https://www.europarl.europa.eu/doceo/document/TA-9-2024-0138_EN.pdf" TargetMode="External"/><Relationship Id="rId4" Type="http://schemas.openxmlformats.org/officeDocument/2006/relationships/hyperlink" Target="https://www.europarl.europa.eu/topics/en/article/20230601STO93804/eu-ai-act-first-regulation-on-artificial-intelligence" TargetMode="External"/><Relationship Id="rId5" Type="http://schemas.openxmlformats.org/officeDocument/2006/relationships/hyperlink" Target="https://www.freepik.com/free-photo/copyright-design-license-patent-trademark-value-concept_17056553.htm#fromView=search&amp;page=1&amp;position=12&amp;uuid=e00a7ccd-09a6-4b8a-b3be-debfa5071ec0"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llectual-property-helpdesk.ec.europa.eu/news-events/news/artificial-intelligence-and-copyright-use-generative-ai-tools-develop-new-content-2024-07-16-0_en" TargetMode="External"/><Relationship Id="rId3" Type="http://schemas.openxmlformats.org/officeDocument/2006/relationships/hyperlink" Target="https://www.europarl.europa.eu/doceo/document/TA-9-2024-0138_EN.pdf" TargetMode="External"/><Relationship Id="rId4" Type="http://schemas.openxmlformats.org/officeDocument/2006/relationships/hyperlink" Target="https://www.europarl.europa.eu/topics/en/article/20230601STO93804/eu-ai-act-first-regulation-on-artificial-intelligence" TargetMode="External"/><Relationship Id="rId5" Type="http://schemas.openxmlformats.org/officeDocument/2006/relationships/hyperlink" Target="https://www.freepik.com/free-photo/copyright-design-license-patent-trademark-value-concept_17056553.htm#fromView=search&amp;page=1&amp;position=12&amp;uuid=e00a7ccd-09a6-4b8a-b3be-debfa5071ec0"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llectual-property-helpdesk.ec.europa.eu/news-events/news/artificial-intelligence-and-copyright-use-generative-ai-tools-develop-new-content-2024-07-16-0_en" TargetMode="External"/><Relationship Id="rId3" Type="http://schemas.openxmlformats.org/officeDocument/2006/relationships/hyperlink" Target="https://www.europarl.europa.eu/doceo/document/TA-9-2024-0138_EN.pdf" TargetMode="External"/><Relationship Id="rId4" Type="http://schemas.openxmlformats.org/officeDocument/2006/relationships/hyperlink" Target="https://www.europarl.europa.eu/topics/en/article/20230601STO93804/eu-ai-act-first-regulation-on-artificial-intelligence" TargetMode="External"/><Relationship Id="rId5" Type="http://schemas.openxmlformats.org/officeDocument/2006/relationships/hyperlink" Target="https://www.freepik.com/free-photo/copyright-design-license-patent-trademark-value-concept_17056553.htm#fromView=search&amp;page=1&amp;position=12&amp;uuid=e00a7ccd-09a6-4b8a-b3be-debfa5071ec0"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rand/" TargetMode="External"/><Relationship Id="rId3" Type="http://schemas.openxmlformats.org/officeDocument/2006/relationships/hyperlink" Target="https://en.m.wikipedia.org/wiki/File:Google_Gemini_logo.svg" TargetMode="External"/><Relationship Id="rId4" Type="http://schemas.openxmlformats.org/officeDocument/2006/relationships/hyperlink" Target="https://elicit.com/#FAQ" TargetMode="External"/><Relationship Id="rId5" Type="http://schemas.openxmlformats.org/officeDocument/2006/relationships/hyperlink" Target="https://en.m.wikipedia.org/wiki/File:Microsoft_365_Copilot_Icon.svg"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mental-health-awareness-concept_8398928.htm#fromView=search&amp;page=2&amp;position=3&amp;uuid=0fca9aab-38cc-4481-bcb7-46022efebca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echo-dot_1599470#fromView=search&amp;page=1&amp;position=34&amp;uuid=a71f5479-2fb1-46d4-b92c-70fe7413281a" TargetMode="External"/><Relationship Id="rId3" Type="http://schemas.openxmlformats.org/officeDocument/2006/relationships/hyperlink" Target="https://www.freepik.com/icon/iphone_644463#fromView=search&amp;page=1&amp;position=35&amp;uuid=88766a27-f96d-4441-a29f-d4c0111cbef7" TargetMode="External"/><Relationship Id="rId4" Type="http://schemas.openxmlformats.org/officeDocument/2006/relationships/hyperlink" Target="https://www.freepik.com/icon/chatbot_3271142#fromView=search&amp;page=1&amp;position=30&amp;uuid=00e06c97-369a-4979-a8e5-75e4340186e6" TargetMode="External"/><Relationship Id="rId5" Type="http://schemas.openxmlformats.org/officeDocument/2006/relationships/hyperlink" Target="https://www.freepik.com/icon/vehicle_14154221#fromView=search&amp;page=1&amp;position=61&amp;uuid=def279b7-00aa-4459-867d-fb11776bd93c" TargetMode="External"/><Relationship Id="rId6" Type="http://schemas.openxmlformats.org/officeDocument/2006/relationships/hyperlink" Target="https://www.freepik.com/icon/search_4797787#fromView=search&amp;page=1&amp;position=0&amp;uuid=a0b7568f-9d81-4f87-956a-d5c2573c77b7"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mental-health-awareness-concept_8398928.htm#fromView=search&amp;page=2&amp;position=3&amp;uuid=0fca9aab-38cc-4481-bcb7-46022efebcaf"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mental-health-awareness-concept_8398928.htm#fromView=search&amp;page=2&amp;position=3&amp;uuid=0fca9aab-38cc-4481-bcb7-46022efebcaf"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mental-health-awareness-concept_8398928.htm#fromView=search&amp;page=2&amp;position=3&amp;uuid=0fca9aab-38cc-4481-bcb7-46022efebcaf" TargetMode="External"/><Relationship Id="rId3" Type="http://schemas.openxmlformats.org/officeDocument/2006/relationships/hyperlink" Target="https://www.freepik.com/free-vector/tyrannosaurus-rex-dinosaur-reading-newspaper-cartoon-style_23723071.htm#fromView=search&amp;page=1&amp;position=20&amp;uuid=0650fb24-f6e2-4b4c-9c55-b90a62a32cde" TargetMode="External"/><Relationship Id="rId4" Type="http://schemas.openxmlformats.org/officeDocument/2006/relationships/hyperlink" Target="https://www.linkedin.com/pulse/generative-ai-model-hallucinations-good-bad-hilarious-szempruch/"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mental-health-awareness-concept_8398928.htm#fromView=search&amp;page=2&amp;position=3&amp;uuid=0fca9aab-38cc-4481-bcb7-46022efebcaf" TargetMode="External"/><Relationship Id="rId3" Type="http://schemas.openxmlformats.org/officeDocument/2006/relationships/hyperlink" Target="https://www.freepik.com/free-vector/tyrannosaurus-rex-dinosaur-reading-newspaper-cartoon-style_23723071.htm#fromView=search&amp;page=1&amp;position=20&amp;uuid=0650fb24-f6e2-4b4c-9c55-b90a62a32cde" TargetMode="External"/><Relationship Id="rId4" Type="http://schemas.openxmlformats.org/officeDocument/2006/relationships/hyperlink" Target="https://www.linkedin.com/pulse/generative-ai-model-hallucinations-good-bad-hilarious-szempruch/"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mental-health-awareness-concept_8398928.htm#fromView=search&amp;page=2&amp;position=3&amp;uuid=0fca9aab-38cc-4481-bcb7-46022efebcaf" TargetMode="External"/><Relationship Id="rId3" Type="http://schemas.openxmlformats.org/officeDocument/2006/relationships/hyperlink" Target="https://www.freepik.com/free-vector/tyrannosaurus-rex-dinosaur-reading-newspaper-cartoon-style_23723071.htm#fromView=search&amp;page=1&amp;position=20&amp;uuid=0650fb24-f6e2-4b4c-9c55-b90a62a32cde" TargetMode="External"/><Relationship Id="rId4" Type="http://schemas.openxmlformats.org/officeDocument/2006/relationships/hyperlink" Target="https://www.linkedin.com/pulse/generative-ai-model-hallucinations-good-bad-hilarious-szempruch/"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mental-health-awareness-concept_8398928.htm#fromView=search&amp;page=2&amp;position=3&amp;uuid=0fca9aab-38cc-4481-bcb7-46022efebcaf"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mental-health-awareness-concept_8398928.htm#fromView=search&amp;page=2&amp;position=3&amp;uuid=0fca9aab-38cc-4481-bcb7-46022efebcaf"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people-background-design_1358453.htm#fromView=search&amp;page=1&amp;position=0&amp;uuid=b981178a-f35f-4023-a54a-dcbe3b692c51" TargetMode="External"/><Relationship Id="rId3" Type="http://schemas.openxmlformats.org/officeDocument/2006/relationships/hyperlink" Target="https://www.tandfonline.com/doi/full/10.1080/21670811.2023.2229883"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people-background-design_1358453.htm#fromView=search&amp;page=1&amp;position=0&amp;uuid=b981178a-f35f-4023-a54a-dcbe3b692c51" TargetMode="External"/><Relationship Id="rId3" Type="http://schemas.openxmlformats.org/officeDocument/2006/relationships/hyperlink" Target="https://www.tandfonline.com/doi/full/10.1080/21670811.2023.2229883"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delivery-truck_3142390#fromView=search&amp;page=1&amp;position=19&amp;uuid=bce83080-e0ee-43df-933b-581ebf82dd07" TargetMode="External"/><Relationship Id="rId3" Type="http://schemas.openxmlformats.org/officeDocument/2006/relationships/hyperlink" Target="https://www.freepik.com/icon/cyber-security_9767131#fromView=search&amp;page=2&amp;position=52&amp;uuid=a0b7568f-9d81-4f87-956a-d5c2573c77b7" TargetMode="External"/><Relationship Id="rId4" Type="http://schemas.openxmlformats.org/officeDocument/2006/relationships/hyperlink" Target="https://www.freepik.com/icon/smart-home_3895359" TargetMode="External"/><Relationship Id="rId10" Type="http://schemas.openxmlformats.org/officeDocument/2006/relationships/hyperlink" Target="https://www.freepik.com/icon/search_4797787#fromView=search&amp;page=1&amp;position=0&amp;uuid=a0b7568f-9d81-4f87-956a-d5c2573c77b7" TargetMode="External"/><Relationship Id="rId9" Type="http://schemas.openxmlformats.org/officeDocument/2006/relationships/hyperlink" Target="https://www.freepik.com/icon/vehicle_14154221#fromView=search&amp;page=1&amp;position=61&amp;uuid=def279b7-00aa-4459-867d-fb11776bd93c" TargetMode="External"/><Relationship Id="rId5" Type="http://schemas.openxmlformats.org/officeDocument/2006/relationships/hyperlink" Target="https://www.freepik.com/icon/online-payment_16991519?log-in=google#fromView=search&amp;page=1&amp;position=4&amp;uuid=f655111a-a04a-4803-8830-d87a787c3e7a" TargetMode="External"/><Relationship Id="rId6" Type="http://schemas.openxmlformats.org/officeDocument/2006/relationships/hyperlink" Target="https://www.freepik.com/icon/echo-dot_1599470#fromView=search&amp;page=1&amp;position=34&amp;uuid=a71f5479-2fb1-46d4-b92c-70fe7413281a" TargetMode="External"/><Relationship Id="rId7" Type="http://schemas.openxmlformats.org/officeDocument/2006/relationships/hyperlink" Target="https://www.freepik.com/icon/iphone_644463#fromView=search&amp;page=1&amp;position=35&amp;uuid=88766a27-f96d-4441-a29f-d4c0111cbef7" TargetMode="External"/><Relationship Id="rId8" Type="http://schemas.openxmlformats.org/officeDocument/2006/relationships/hyperlink" Target="https://www.freepik.com/icon/chatbot_3271142#fromView=search&amp;page=1&amp;position=30&amp;uuid=00e06c97-369a-4979-a8e5-75e4340186e6"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cartoon-man-hands-car-wheel-driving-vehicle-street-crossroad-background_2238481.htm?log-in=email#fromView=search&amp;page=1&amp;position=8&amp;uuid=134ace34-e491-4932-98c1-966d5d93e4a6" TargetMode="External"/><Relationship Id="rId3" Type="http://schemas.openxmlformats.org/officeDocument/2006/relationships/hyperlink" Target="https://docs.google.com/presentation/d/19Fe8BNQA4KZLSDCsZ8ffYqmtKtaFpcid4OdwQGqMKe8/edit#slide=id.g268fa1d774c_0_57"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data-processing-concept-illustration_11604317.htm#fromView=search&amp;page=1&amp;position=1&amp;uuid=11bf2fc4-31d2-4b85-9d74-342cc80b7259"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HMRP4kxADwLsOkHwAbUWQaGD8EGfQ3D/edit" TargetMode="External"/><Relationship Id="rId3" Type="http://schemas.openxmlformats.org/officeDocument/2006/relationships/hyperlink" Target="https://www.freepik.com/free-vector/puppet-master-hands-manipulate-people_35686679.htm#fromView=search&amp;page=1&amp;position=5&amp;uuid=e65ddaa5-26d7-4f0a-aac6-889fb27c4182"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HMRP4kxADwLsOkHwAbUWQaGD8EGfQ3D/edit"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HMRP4kxADwLsOkHwAbUWQaGD8EGfQ3D/edit"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HMRP4kxADwLsOkHwAbUWQaGD8EGfQ3D/edit"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HMRP4kxADwLsOkHwAbUWQaGD8EGfQ3D/edit"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data-processing-concept-illustration_11604317.htm#fromView=search&amp;page=1&amp;position=1&amp;uuid=11bf2fc4-31d2-4b85-9d74-342cc80b7259"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HMRP4kxADwLsOkHwAbUWQaGD8EGfQ3D/edit" TargetMode="External"/><Relationship Id="rId3" Type="http://schemas.openxmlformats.org/officeDocument/2006/relationships/hyperlink" Target="https://docs.google.com/document/d/1lpKvjP_Ez4O8HdxH20AJzkLTVFgwxk_U/edit#heading=h.ebxd1s7qtf30"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HMRP4kxADwLsOkHwAbUWQaGD8EGfQ3D/edit" TargetMode="External"/><Relationship Id="rId3" Type="http://schemas.openxmlformats.org/officeDocument/2006/relationships/hyperlink" Target="https://docs.google.com/document/d/1lpKvjP_Ez4O8HdxH20AJzkLTVFgwxk_U/edit#heading=h.ebxd1s7qtf30"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HMRP4kxADwLsOkHwAbUWQaGD8EGfQ3D/edit" TargetMode="External"/><Relationship Id="rId3" Type="http://schemas.openxmlformats.org/officeDocument/2006/relationships/hyperlink" Target="https://docs.google.com/document/d/1lpKvjP_Ez4O8HdxH20AJzkLTVFgwxk_U/edit#heading=h.ebxd1s7qtf30"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HMRP4kxADwLsOkHwAbUWQaGD8EGfQ3D/edit" TargetMode="External"/><Relationship Id="rId3" Type="http://schemas.openxmlformats.org/officeDocument/2006/relationships/hyperlink" Target="https://docs.google.com/document/d/1lpKvjP_Ez4O8HdxH20AJzkLTVFgwxk_U/edit#heading=h.ebxd1s7qtf30"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fb2693d9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fb2693d9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b2693d97c_0_2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b2693d97c_0_2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processing concept illustration by @storyset on freepik: </a:t>
            </a:r>
            <a:r>
              <a:rPr lang="en" u="sng">
                <a:solidFill>
                  <a:schemeClr val="hlink"/>
                </a:solidFill>
                <a:hlinkClick r:id="rId2"/>
              </a:rPr>
              <a:t>https://www.freepik.com/free-vector/data-processing-concept-illustration_11604317.htm#fromView=search&amp;page=1&amp;position=1&amp;uuid=11bf2fc4-31d2-4b85-9d74-342cc80b7259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would you complete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Paprika? …. Curry? …… Cinnamon?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would with no doubt say “pepper and salt”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Just because it is the most probably answer, despite of other possibilities.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imagine it has been trained in Large data sets (I’ll come back to it soon) but also with a large number of parameters.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is why it is called Large Language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061e17b41d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3061e17b41d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3061e17b41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3061e17b41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061e17b41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3061e17b41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30c45a908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30c45a908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3061e17b41d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3061e17b41d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0c02c92a8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0c02c92a8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https://otter.ai/</a:t>
            </a:r>
            <a:endParaRPr/>
          </a:p>
          <a:p>
            <a:pPr indent="0" lvl="0" marL="0" rtl="0" algn="l">
              <a:spcBef>
                <a:spcPts val="0"/>
              </a:spcBef>
              <a:spcAft>
                <a:spcPts val="0"/>
              </a:spcAft>
              <a:buNone/>
            </a:pPr>
            <a:r>
              <a:rPr lang="en" u="sng">
                <a:solidFill>
                  <a:schemeClr val="hlink"/>
                </a:solidFill>
                <a:hlinkClick r:id="rId3"/>
              </a:rPr>
              <a:t>https://trello.com/</a:t>
            </a:r>
            <a:endParaRPr/>
          </a:p>
          <a:p>
            <a:pPr indent="0" lvl="0" marL="0" rtl="0" algn="l">
              <a:spcBef>
                <a:spcPts val="0"/>
              </a:spcBef>
              <a:spcAft>
                <a:spcPts val="0"/>
              </a:spcAft>
              <a:buNone/>
            </a:pPr>
            <a:r>
              <a:rPr lang="en" u="sng">
                <a:solidFill>
                  <a:schemeClr val="hlink"/>
                </a:solidFill>
                <a:hlinkClick r:id="rId4"/>
              </a:rPr>
              <a:t>https://asana.com/</a:t>
            </a:r>
            <a:r>
              <a:rPr lang="en"/>
              <a:t> </a:t>
            </a:r>
            <a:endParaRPr/>
          </a:p>
          <a:p>
            <a:pPr indent="0" lvl="0" marL="0" rtl="0" algn="l">
              <a:spcBef>
                <a:spcPts val="0"/>
              </a:spcBef>
              <a:spcAft>
                <a:spcPts val="0"/>
              </a:spcAft>
              <a:buNone/>
            </a:pPr>
            <a:r>
              <a:rPr lang="en" u="sng">
                <a:solidFill>
                  <a:schemeClr val="hlink"/>
                </a:solidFill>
                <a:hlinkClick r:id="rId5"/>
              </a:rPr>
              <a:t>https://numerous.ai/</a:t>
            </a:r>
            <a:r>
              <a:rPr lang="en"/>
              <a:t> </a:t>
            </a:r>
            <a:endParaRPr/>
          </a:p>
          <a:p>
            <a:pPr indent="0" lvl="0" marL="0" rtl="0" algn="l">
              <a:spcBef>
                <a:spcPts val="0"/>
              </a:spcBef>
              <a:spcAft>
                <a:spcPts val="0"/>
              </a:spcAft>
              <a:buNone/>
            </a:pPr>
            <a:r>
              <a:rPr lang="en" u="sng">
                <a:solidFill>
                  <a:schemeClr val="hlink"/>
                </a:solidFill>
                <a:hlinkClick r:id="rId6"/>
              </a:rPr>
              <a:t>https://www.expensify.com/</a:t>
            </a:r>
            <a:endParaRPr/>
          </a:p>
          <a:p>
            <a:pPr indent="0" lvl="0" marL="0" rtl="0" algn="l">
              <a:spcBef>
                <a:spcPts val="0"/>
              </a:spcBef>
              <a:spcAft>
                <a:spcPts val="0"/>
              </a:spcAft>
              <a:buNone/>
            </a:pPr>
            <a:r>
              <a:rPr lang="en" u="sng">
                <a:solidFill>
                  <a:schemeClr val="hlink"/>
                </a:solidFill>
                <a:hlinkClick r:id="rId7"/>
              </a:rPr>
              <a:t>https://zapier.com/</a:t>
            </a:r>
            <a:r>
              <a:rPr lang="en"/>
              <a:t> </a:t>
            </a:r>
            <a:endParaRPr/>
          </a:p>
          <a:p>
            <a:pPr indent="0" lvl="0" marL="0" rtl="0" algn="l">
              <a:spcBef>
                <a:spcPts val="0"/>
              </a:spcBef>
              <a:spcAft>
                <a:spcPts val="0"/>
              </a:spcAft>
              <a:buNone/>
            </a:pPr>
            <a:r>
              <a:rPr lang="en" u="sng">
                <a:solidFill>
                  <a:schemeClr val="hlink"/>
                </a:solidFill>
                <a:hlinkClick r:id="rId8"/>
              </a:rPr>
              <a:t>https://www.getclockwise.com/</a:t>
            </a:r>
            <a:r>
              <a:rPr lang="en"/>
              <a:t>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02ab7ba4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302ab7ba4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let’s dive into Research Rabbit for real!  I will demo these steps and you can follow along on your own computers OR just watch my demo.  I’ll stick around after this session if anything didn’t work or was weird or if you just want to talk more about RR. </a:t>
            </a:r>
            <a:endParaRPr/>
          </a:p>
          <a:p>
            <a:pPr indent="0" lvl="0" marL="0" rtl="0" algn="l">
              <a:spcBef>
                <a:spcPts val="0"/>
              </a:spcBef>
              <a:spcAft>
                <a:spcPts val="0"/>
              </a:spcAft>
              <a:buNone/>
            </a:pPr>
            <a:r>
              <a:t/>
            </a:r>
            <a:endParaRPr>
              <a:solidFill>
                <a:srgbClr val="212B36"/>
              </a:solidFill>
              <a:latin typeface="Muli"/>
              <a:ea typeface="Muli"/>
              <a:cs typeface="Muli"/>
              <a:sym typeface="Muli"/>
            </a:endParaRPr>
          </a:p>
          <a:p>
            <a:pPr indent="0" lvl="0" marL="0" rtl="0" algn="l">
              <a:spcBef>
                <a:spcPts val="0"/>
              </a:spcBef>
              <a:spcAft>
                <a:spcPts val="0"/>
              </a:spcAft>
              <a:buNone/>
            </a:pPr>
            <a:r>
              <a:rPr lang="en">
                <a:solidFill>
                  <a:srgbClr val="212B36"/>
                </a:solidFill>
                <a:latin typeface="Muli"/>
                <a:ea typeface="Muli"/>
                <a:cs typeface="Muli"/>
                <a:sym typeface="Muli"/>
              </a:rPr>
              <a:t>Demo:</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Get a log on</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Create a category</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Create a collection</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Add 5 papers</a:t>
            </a:r>
            <a:endParaRPr>
              <a:solidFill>
                <a:srgbClr val="212B36"/>
              </a:solidFill>
              <a:latin typeface="Muli"/>
              <a:ea typeface="Muli"/>
              <a:cs typeface="Muli"/>
              <a:sym typeface="Muli"/>
            </a:endParaRPr>
          </a:p>
          <a:p>
            <a:pPr indent="-317500" lvl="1" marL="914400" rtl="0" algn="l">
              <a:spcBef>
                <a:spcPts val="0"/>
              </a:spcBef>
              <a:spcAft>
                <a:spcPts val="0"/>
              </a:spcAft>
              <a:buClr>
                <a:srgbClr val="212B36"/>
              </a:buClr>
              <a:buSzPts val="1400"/>
              <a:buFont typeface="Muli"/>
              <a:buAutoNum type="alphaLcPeriod"/>
            </a:pPr>
            <a:r>
              <a:rPr lang="en">
                <a:solidFill>
                  <a:srgbClr val="212B36"/>
                </a:solidFill>
                <a:latin typeface="Muli"/>
                <a:ea typeface="Muli"/>
                <a:cs typeface="Muli"/>
                <a:sym typeface="Muli"/>
              </a:rPr>
              <a:t>Lncrna &amp; cancer</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Show them zotero connection test!</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EXPLORE!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3061e17b41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3061e17b41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let’s dive into Research Rabbit for real!  I will demo these steps and you can follow along on your own computers OR just watch my demo.  I’ll stick around after this session if anything didn’t work or was weird or if you just want to talk more about RR. </a:t>
            </a:r>
            <a:endParaRPr/>
          </a:p>
          <a:p>
            <a:pPr indent="0" lvl="0" marL="0" rtl="0" algn="l">
              <a:spcBef>
                <a:spcPts val="0"/>
              </a:spcBef>
              <a:spcAft>
                <a:spcPts val="0"/>
              </a:spcAft>
              <a:buNone/>
            </a:pPr>
            <a:r>
              <a:t/>
            </a:r>
            <a:endParaRPr>
              <a:solidFill>
                <a:srgbClr val="212B36"/>
              </a:solidFill>
              <a:latin typeface="Muli"/>
              <a:ea typeface="Muli"/>
              <a:cs typeface="Muli"/>
              <a:sym typeface="Muli"/>
            </a:endParaRPr>
          </a:p>
          <a:p>
            <a:pPr indent="0" lvl="0" marL="0" rtl="0" algn="l">
              <a:spcBef>
                <a:spcPts val="0"/>
              </a:spcBef>
              <a:spcAft>
                <a:spcPts val="0"/>
              </a:spcAft>
              <a:buNone/>
            </a:pPr>
            <a:r>
              <a:rPr lang="en">
                <a:solidFill>
                  <a:srgbClr val="212B36"/>
                </a:solidFill>
                <a:latin typeface="Muli"/>
                <a:ea typeface="Muli"/>
                <a:cs typeface="Muli"/>
                <a:sym typeface="Muli"/>
              </a:rPr>
              <a:t>Demo:</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Get a log on</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Create a category</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Create a collection</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Add 5 papers</a:t>
            </a:r>
            <a:endParaRPr>
              <a:solidFill>
                <a:srgbClr val="212B36"/>
              </a:solidFill>
              <a:latin typeface="Muli"/>
              <a:ea typeface="Muli"/>
              <a:cs typeface="Muli"/>
              <a:sym typeface="Muli"/>
            </a:endParaRPr>
          </a:p>
          <a:p>
            <a:pPr indent="-317500" lvl="1" marL="914400" rtl="0" algn="l">
              <a:spcBef>
                <a:spcPts val="0"/>
              </a:spcBef>
              <a:spcAft>
                <a:spcPts val="0"/>
              </a:spcAft>
              <a:buClr>
                <a:srgbClr val="212B36"/>
              </a:buClr>
              <a:buSzPts val="1400"/>
              <a:buFont typeface="Muli"/>
              <a:buAutoNum type="alphaLcPeriod"/>
            </a:pPr>
            <a:r>
              <a:rPr lang="en">
                <a:solidFill>
                  <a:srgbClr val="212B36"/>
                </a:solidFill>
                <a:latin typeface="Muli"/>
                <a:ea typeface="Muli"/>
                <a:cs typeface="Muli"/>
                <a:sym typeface="Muli"/>
              </a:rPr>
              <a:t>Lncrna &amp; cancer</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Show them zotero connection test!</a:t>
            </a:r>
            <a:endParaRPr>
              <a:solidFill>
                <a:srgbClr val="212B36"/>
              </a:solidFill>
              <a:latin typeface="Muli"/>
              <a:ea typeface="Muli"/>
              <a:cs typeface="Muli"/>
              <a:sym typeface="Muli"/>
            </a:endParaRPr>
          </a:p>
          <a:p>
            <a:pPr indent="-298450" lvl="0" marL="457200" rtl="0" algn="l">
              <a:spcBef>
                <a:spcPts val="0"/>
              </a:spcBef>
              <a:spcAft>
                <a:spcPts val="0"/>
              </a:spcAft>
              <a:buClr>
                <a:srgbClr val="212B36"/>
              </a:buClr>
              <a:buSzPts val="1100"/>
              <a:buFont typeface="Muli"/>
              <a:buAutoNum type="arabicPeriod"/>
            </a:pPr>
            <a:r>
              <a:rPr lang="en">
                <a:solidFill>
                  <a:srgbClr val="212B36"/>
                </a:solidFill>
                <a:latin typeface="Muli"/>
                <a:ea typeface="Muli"/>
                <a:cs typeface="Muli"/>
                <a:sym typeface="Muli"/>
              </a:rPr>
              <a:t>EXPLORE!</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3061e17b41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3061e17b41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212B36"/>
              </a:buClr>
              <a:buSzPts val="1100"/>
              <a:buFont typeface="Muli"/>
              <a:buAutoNum type="arabicPeriod"/>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fb2693d97c_0_2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fb2693d97c_0_2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b2693d97c_0_2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b2693d97c_0_2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processing concept illustration by @storyset on freepik: </a:t>
            </a:r>
            <a:r>
              <a:rPr lang="en" u="sng">
                <a:solidFill>
                  <a:schemeClr val="hlink"/>
                </a:solidFill>
                <a:hlinkClick r:id="rId2"/>
              </a:rPr>
              <a:t>https://www.freepik.com/free-vector/data-processing-concept-illustration_11604317.htm#fromView=search&amp;page=1&amp;position=1&amp;uuid=11bf2fc4-31d2-4b85-9d74-342cc80b7259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aim for AI is that this statical models could be able to perform Complex, Flexible, Dynamic tasks in a Human-like way.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fb2693d97c_0_2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fb2693d97c_0_2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https://www.freepik.com/free-photo/crop-hand-with-vintage-compass_2415329.htm#fromView=search&amp;page=1&amp;position=45&amp;uuid=a4c94669-2566-4745-b017-86efd6da5fab</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d39c597b9c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d39c597b9c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rPr lang="en" sz="1400">
                <a:solidFill>
                  <a:schemeClr val="dk1"/>
                </a:solidFill>
              </a:rPr>
              <a:t>https://www.freepik.com/icon/user_4686426#fromView=search&amp;page=1&amp;position=3&amp;uuid=1451a7d9-13d0-439f-803a-153ae4c89d44</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d39c597b9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d39c597b9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rPr lang="en" sz="1400">
                <a:solidFill>
                  <a:schemeClr val="dk1"/>
                </a:solidFill>
              </a:rPr>
              <a:t>https://www.freepik.com/icon/user_4686426#fromView=search&amp;page=1&amp;position=3&amp;uuid=1451a7d9-13d0-439f-803a-153ae4c89d44</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d39c597b9c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d39c597b9c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d39c597b9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2d39c597b9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d39c597b9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2d39c597b9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rPr lang="en" sz="1400">
                <a:solidFill>
                  <a:schemeClr val="dk1"/>
                </a:solidFill>
              </a:rPr>
              <a:t>https://www.freepik.com/icon/package_17009591#fromView=search&amp;page=1&amp;position=76&amp;uuid=9419070c-323a-44d7-892c-954275e880f6</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d39c597b9c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2d39c597b9c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rPr lang="en" sz="1400">
                <a:solidFill>
                  <a:schemeClr val="dk1"/>
                </a:solidFill>
              </a:rPr>
              <a:t>https://www.freepik.com/icon/package_17009591#fromView=search&amp;page=1&amp;position=76&amp;uuid=9419070c-323a-44d7-892c-954275e880f6</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2d39c597b9c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2d39c597b9c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rPr lang="en" sz="1400">
                <a:solidFill>
                  <a:schemeClr val="dk1"/>
                </a:solidFill>
              </a:rPr>
              <a:t>https://www.freepik.com/icon/package_17009591#fromView=search&amp;page=1&amp;position=76&amp;uuid=9419070c-323a-44d7-892c-954275e880f6</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d39c597b9c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2d39c597b9c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3064c30b60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3064c30b60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https://elixir-europe-training.github.io/ELIXIR-TrP-FAIR-Material-By-Design/chapters/chapter_06/</a:t>
            </a: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Image: Mozilla internet health report</a:t>
            </a:r>
            <a:endParaRPr/>
          </a:p>
          <a:p>
            <a:pPr indent="0" lvl="0" marL="0" rtl="0" algn="l">
              <a:spcBef>
                <a:spcPts val="0"/>
              </a:spcBef>
              <a:spcAft>
                <a:spcPts val="0"/>
              </a:spcAft>
              <a:buNone/>
            </a:pPr>
            <a:r>
              <a:rPr lang="en"/>
              <a:t>Slide adapted from Virginia Dignum lecture – Beyond the AI hype: balancing innovation and social responsibility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u="sng">
                <a:solidFill>
                  <a:schemeClr val="hlink"/>
                </a:solidFill>
                <a:hlinkClick r:id="rId3"/>
              </a:rPr>
              <a:t>https://2022.internethealthreport.org/facts/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https://www.youtube.com/watch?v=IsMY6NZZnWc</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b2693d97c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fb2693d97c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processing concept illustration by @storyset on freepik: </a:t>
            </a:r>
            <a:r>
              <a:rPr lang="en" u="sng">
                <a:solidFill>
                  <a:schemeClr val="hlink"/>
                </a:solidFill>
                <a:hlinkClick r:id="rId2"/>
              </a:rPr>
              <a:t>https://www.freepik.com/free-vector/data-processing-concept-illustration_11604317.htm#fromView=search&amp;page=1&amp;position=1&amp;uuid=11bf2fc4-31d2-4b85-9d74-342cc80b7259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ultimately help with decision making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d39c597b9c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d39c597b9c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d39c597b9c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d39c597b9c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2d39c597b9c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2d39c597b9c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0097A7"/>
                </a:solidFill>
                <a:hlinkClick r:id="rId2">
                  <a:extLst>
                    <a:ext uri="{A12FA001-AC4F-418D-AE19-62706E023703}">
                      <ahyp:hlinkClr val="tx"/>
                    </a:ext>
                  </a:extLst>
                </a:hlinkClick>
              </a:rPr>
              <a:t>https://ethics-of-ai.mooc.fi/chapter-1/1-a-guide-to-ai-ethics</a:t>
            </a:r>
            <a:r>
              <a:rPr lang="en" sz="1400">
                <a:solidFill>
                  <a:schemeClr val="dk1"/>
                </a:solidFill>
              </a:rPr>
              <a:t>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fb2693d97c_0_2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2fb2693d97c_0_2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2fb2693d97c_0_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2fb2693d97c_0_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20-25 question interaction =~ 500mL of water to</a:t>
            </a:r>
            <a:br>
              <a:rPr lang="en" sz="1800">
                <a:solidFill>
                  <a:schemeClr val="dk1"/>
                </a:solidFill>
                <a:latin typeface="Oswald"/>
                <a:ea typeface="Oswald"/>
                <a:cs typeface="Oswald"/>
                <a:sym typeface="Oswald"/>
              </a:rPr>
            </a:br>
            <a:r>
              <a:rPr lang="en" sz="1800">
                <a:solidFill>
                  <a:schemeClr val="dk1"/>
                </a:solidFill>
                <a:latin typeface="Oswald"/>
                <a:ea typeface="Oswald"/>
                <a:cs typeface="Oswald"/>
                <a:sym typeface="Oswald"/>
              </a:rPr>
              <a:t>cool its data centres,(Li, P., Yang, J., Islan, M. A., and Ren, S. (2023, v3 Oct 23). Making AI Less “Thirsty”: Uncovering and Addressing the Secret Water Footprint of AI Models. arXiv.</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Accessed June 12, 2024.)</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the generation of 1000 images is equal to driving 4 miles (6.5km) in a gasolinepowered car (Clarke Gray, B. (2024, Feb 14). Toxic Tech #5: Generative AI: Sustainability, Equity, and Living our Values (or not). Digital Detox. Accessed June 12, 2024)</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researchers have estimated that creating GPT-3 consumed 1,287 megawatt hours of electricity and generated 552 tons of carbon dioxide equivalent, the equivalent of 123 gasoline-powered passenger vehicles driven for one year (Saenko, K. (2023, May 23). Is generative AI bad for the environment? A computer scientist explains the carbon footprint of ChatGPT and its cousins. The Conversation. Accessed June 12, 2024. )</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e-waste is also a concern as AI developers churn through hardware upgrades in</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pursuit of larger and faster models (Craig, L. (2023, Sept 6). Designing systems that reduce the environmental impact of AI. TechTarget. Accessed June 12, 2024)</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u="sng">
                <a:solidFill>
                  <a:schemeClr val="hlink"/>
                </a:solidFill>
                <a:latin typeface="Oswald"/>
                <a:ea typeface="Oswald"/>
                <a:cs typeface="Oswald"/>
                <a:sym typeface="Oswald"/>
                <a:hlinkClick r:id="rId2"/>
              </a:rPr>
              <a:t>https://uwaterloo.ca/associate-vice-president-academic/sites/default/files/uploads/documents/genai-overview-final-june-2024.pdf</a:t>
            </a:r>
            <a:r>
              <a:rPr lang="en" sz="1800">
                <a:solidFill>
                  <a:schemeClr val="dk1"/>
                </a:solidFill>
                <a:latin typeface="Oswald"/>
                <a:ea typeface="Oswald"/>
                <a:cs typeface="Oswald"/>
                <a:sym typeface="Oswald"/>
              </a:rPr>
              <a:t> </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fb2693d97c_0_2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fb2693d97c_0_2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https://english.elpais.com/economy-and-business/2024-01-01/the-hidden-labor-force-behind-chatgpt-the-drama-of-the-ghost-workers.html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https://www.bbc.com/portuguese/articles/c3gze230pj1o</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https://theconversation.com/developing-countries-are-being-left-behind-in-the-ai-race-and-thats-a-problem-for-all-of-us-180218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2fe0cd9f07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2fe0cd9f07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b2693d97c_0_2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b2693d97c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processing concept illustration by @storyset on freepik: </a:t>
            </a:r>
            <a:r>
              <a:rPr lang="en" u="sng">
                <a:solidFill>
                  <a:schemeClr val="hlink"/>
                </a:solidFill>
                <a:hlinkClick r:id="rId2"/>
              </a:rPr>
              <a:t>https://www.freepik.com/free-vector/data-processing-concept-illustration_11604317.htm#fromView=search&amp;page=1&amp;position=1&amp;uuid=11bf2fc4-31d2-4b85-9d74-342cc80b7259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achieve different tasks and different challenges different models will be trained with datasets of variable complexity or specificity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b2693d97c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fb2693d97c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representing the subsets of technologies. The image was inspired by </a:t>
            </a:r>
            <a:r>
              <a:rPr lang="en" u="sng">
                <a:solidFill>
                  <a:schemeClr val="hlink"/>
                </a:solidFill>
                <a:hlinkClick r:id="rId2"/>
              </a:rPr>
              <a:t>Zhuhadar and Lytras 2023</a:t>
            </a:r>
            <a:r>
              <a:rPr lang="en">
                <a:solidFill>
                  <a:schemeClr val="dk1"/>
                </a:solidFill>
              </a:rPr>
              <a:t>, DOI:10.3390/su151813484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said before what we call AI is actually a set of technologies that aims for human-like capabilities such as learning, making decisions and problem solving.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b2693d97c_0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b2693d97c_0_2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representing the subsets of technologies. The image was inspired by </a:t>
            </a:r>
            <a:r>
              <a:rPr lang="en" u="sng">
                <a:solidFill>
                  <a:schemeClr val="hlink"/>
                </a:solidFill>
                <a:hlinkClick r:id="rId2"/>
              </a:rPr>
              <a:t>Zhuhadar and Lytras 2023</a:t>
            </a:r>
            <a:r>
              <a:rPr lang="en">
                <a:solidFill>
                  <a:schemeClr val="dk1"/>
                </a:solidFill>
              </a:rPr>
              <a:t>, DOI:10.3390/su151813484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features are based on pattern recognition, statiscal methods, that will increase in complexity based on the the size and complexity of the data. The data is used to learn patterns, |I’ll explain a bit more about it soon.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b2693d97c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fb2693d97c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representing the subsets of technologies. The image was inspired by </a:t>
            </a:r>
            <a:r>
              <a:rPr lang="en" u="sng">
                <a:solidFill>
                  <a:schemeClr val="hlink"/>
                </a:solidFill>
                <a:hlinkClick r:id="rId2"/>
              </a:rPr>
              <a:t>Zhuhadar and Lytras 2023</a:t>
            </a:r>
            <a:r>
              <a:rPr lang="en">
                <a:solidFill>
                  <a:schemeClr val="dk1"/>
                </a:solidFill>
              </a:rPr>
              <a:t>, DOI:10.3390/su151813484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Trying to shortly explain each of them so you understand the increasing complexity and differences.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say ML is what we also call Classic AI, uses large datasets and can create “classificators” based on pattern recognition.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DL will use higher complexity analysis to find patterns in multilayered data (hierarchically organized).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GenAI will use DL to generate content based on patterns learned from the multilayered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b2693d97c_0_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b2693d97c_0_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representing the subsets of technologies. The image was inspired by </a:t>
            </a:r>
            <a:r>
              <a:rPr lang="en" u="sng">
                <a:solidFill>
                  <a:schemeClr val="hlink"/>
                </a:solidFill>
                <a:hlinkClick r:id="rId2"/>
              </a:rPr>
              <a:t>Zhuhadar and Lytras 2023</a:t>
            </a:r>
            <a:r>
              <a:rPr lang="en">
                <a:solidFill>
                  <a:schemeClr val="dk1"/>
                </a:solidFill>
              </a:rPr>
              <a:t>, DOI:10.3390/su151813484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Trying to shortly explain each of them so you understand the increasing complexity and differences.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say ML is what we also call Classic AI, uses large datasets and can create “classificators” based on pattern recognition.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DL will use higher complexity analysis to find patterns in multilayered data (hierarchically organized).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GenAI will use DL to generate content based on patterns learned from the multilayered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b2693d97c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fb2693d97c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Image representing the subsets of technologies. The image was inspired by </a:t>
            </a:r>
            <a:r>
              <a:rPr lang="en" u="sng">
                <a:solidFill>
                  <a:schemeClr val="hlink"/>
                </a:solidFill>
                <a:hlinkClick r:id="rId2"/>
              </a:rPr>
              <a:t>Zhuhadar and Lytras 2023</a:t>
            </a:r>
            <a:r>
              <a:rPr lang="en">
                <a:solidFill>
                  <a:schemeClr val="dk1"/>
                </a:solidFill>
              </a:rPr>
              <a:t>, DOI:10.3390/su151813484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Trying to shortly explain each of them so you understand the increasing complexity and differences.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say ML is what we also call Classic AI, uses large datasets and can create “classificators” based on pattern recognition.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DL will use higher complexity analysis to find patterns in multilayered data (hierarchically organized).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GenAI will use DL to generate content based on patterns learned from the multilayered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fb2693d97c_0_2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fb2693d97c_0_2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Hand drawn scientific formulas by @freepik: </a:t>
            </a:r>
            <a:r>
              <a:rPr lang="en" u="sng">
                <a:solidFill>
                  <a:schemeClr val="hlink"/>
                </a:solidFill>
                <a:hlinkClick r:id="rId2"/>
              </a:rPr>
              <a:t>https://www.freepik.com/free-vector/hand-drawn-scientific-formulas-chalkboard_7762957.htm#fromView=search&amp;page=1&amp;position=47&amp;uuid=f777d488-d32a-4669-b5e5-ff68c5357e63</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good that you understand these 3 concepts. Data is the information provided to the algorithm or to the model. The algorithm uses the data to classify, therefore learn from the data. The better the quality of the information, the better the results. And with this results the Model is created, the mathematical function that enable predictions based on what was learned from previous data. So the model will receive recent new data and be able to make predictions. Let me show it in an image, I believe it will be simples.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fb2693d97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fb2693d97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montage contains adaptations of real headlines and images from freepik (</a:t>
            </a:r>
            <a:r>
              <a:rPr lang="en" u="sng">
                <a:solidFill>
                  <a:schemeClr val="hlink"/>
                </a:solidFill>
                <a:hlinkClick r:id="rId2"/>
              </a:rPr>
              <a:t>People hanging out with robot,</a:t>
            </a:r>
            <a:r>
              <a:rPr lang="en">
                <a:solidFill>
                  <a:schemeClr val="dk1"/>
                </a:solidFill>
              </a:rPr>
              <a:t> </a:t>
            </a:r>
            <a:r>
              <a:rPr lang="en" u="sng">
                <a:solidFill>
                  <a:schemeClr val="hlink"/>
                </a:solidFill>
                <a:hlinkClick r:id="rId3"/>
              </a:rPr>
              <a:t>Cartoon A</a:t>
            </a:r>
            <a:r>
              <a:rPr lang="en">
                <a:solidFill>
                  <a:schemeClr val="dk1"/>
                </a:solidFill>
              </a:rPr>
              <a:t>I, and</a:t>
            </a:r>
            <a:r>
              <a:rPr lang="en" u="sng">
                <a:solidFill>
                  <a:schemeClr val="hlink"/>
                </a:solidFill>
                <a:hlinkClick r:id="rId4"/>
              </a:rPr>
              <a:t> Portrait of person with robot</a:t>
            </a:r>
            <a:r>
              <a:rPr lang="en">
                <a:solidFill>
                  <a:schemeClr val="dk1"/>
                </a:solidFill>
              </a:rPr>
              <a:t>), from Starline (</a:t>
            </a:r>
            <a:r>
              <a:rPr lang="en" u="sng">
                <a:solidFill>
                  <a:schemeClr val="hlink"/>
                </a:solidFill>
                <a:hlinkClick r:id="rId5"/>
              </a:rPr>
              <a:t>AI concept design</a:t>
            </a:r>
            <a:r>
              <a:rPr lang="en">
                <a:solidFill>
                  <a:schemeClr val="dk1"/>
                </a:solidFill>
              </a:rPr>
              <a:t>), from WangXiNa (</a:t>
            </a:r>
            <a:r>
              <a:rPr lang="en" u="sng">
                <a:solidFill>
                  <a:schemeClr val="hlink"/>
                </a:solidFill>
                <a:hlinkClick r:id="rId6"/>
              </a:rPr>
              <a:t>Human Big data</a:t>
            </a:r>
            <a:r>
              <a:rPr lang="en">
                <a:solidFill>
                  <a:schemeClr val="dk1"/>
                </a:solidFill>
              </a:rPr>
              <a:t>), and from DC studios (</a:t>
            </a:r>
            <a:r>
              <a:rPr lang="en" u="sng">
                <a:solidFill>
                  <a:schemeClr val="hlink"/>
                </a:solidFill>
                <a:hlinkClick r:id="rId7"/>
              </a:rPr>
              <a:t>Engineers brainstorm AI</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Nowadays AI is everywhere over the news, suddenly something that was a total mystery has become commonplace. Now everyone has, at the very minimum, heard about it and probably share some opinion on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Despite of not being new, with the term being coined in 1955 and the whole idea of an intelligent computer, with human-like capabilities of decision tree and problem solving has been on the rise. But it was recently, in the 2020’s when it had it’s was greatly dinfused. Now everyone is a bit closer to this technology.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before I move forward and tell you more, let’s answer a questionnaire together, completely anonymous.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fb2693d97c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fb2693d97c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icons in this image are available by @titusurya on Freepik: </a:t>
            </a:r>
            <a:r>
              <a:rPr lang="en" u="sng">
                <a:solidFill>
                  <a:schemeClr val="hlink"/>
                </a:solidFill>
                <a:hlinkClick r:id="rId2"/>
              </a:rPr>
              <a:t>https://www.freepik.com/free-vector/coloured-weather-icons-collection_895655.htm#fromView=search&amp;page=1&amp;position=0&amp;uuid=e7007644-b10b-428f-a96e-dea568c0f391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weather prediction is a great example and, specially in Belgium, we use it on a daily basis. The historical Algorithm learns from the historical data and based on that creates the best probabilistic model possible given the data it was fed. From that the model is created and can use this mathematical function to analyse today’s data to give the prediction for tomorrow or a few hours from now.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that is to make very clear how the historical data, or whatever other data set is given to create the model, this is going to determine a lot of the output. The better the input, the better the output. But also, whatever biases are introduced, can be reproduced in the output.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fb2693d97c_0_2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fb2693d97c_0_2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icons in this image are available by @titusurya on Freepik: </a:t>
            </a:r>
            <a:r>
              <a:rPr lang="en" u="sng">
                <a:solidFill>
                  <a:schemeClr val="hlink"/>
                </a:solidFill>
                <a:hlinkClick r:id="rId2"/>
              </a:rPr>
              <a:t>https://www.freepik.com/free-vector/coloured-weather-icons-collection_895655.htm#fromView=search&amp;page=1&amp;position=0&amp;uuid=e7007644-b10b-428f-a96e-dea568c0f391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World data by @Pixelmeetup on freepik: </a:t>
            </a:r>
            <a:r>
              <a:rPr lang="en" u="sng">
                <a:solidFill>
                  <a:schemeClr val="hlink"/>
                </a:solidFill>
                <a:hlinkClick r:id="rId3"/>
              </a:rPr>
              <a:t>https://www.freepik.com/icon/big-data_12113636#fromView=search&amp;page=1&amp;position=19&amp;uuid=bbad6519-b395-49b5-b207-e71dfdcfa9f9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Computer drawing @Vectorsclub on freepick: </a:t>
            </a:r>
            <a:r>
              <a:rPr lang="en" u="sng">
                <a:solidFill>
                  <a:schemeClr val="hlink"/>
                </a:solidFill>
                <a:hlinkClick r:id="rId4"/>
              </a:rPr>
              <a:t>https://www.freepik.com/icon/graphic-design_15269549#fromView=search&amp;page=1&amp;position=20&amp;uuid=71385200-e380-449d-b51a-f6f271193b9c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Video by @Prosymbols on freepik: </a:t>
            </a:r>
            <a:r>
              <a:rPr lang="en" u="sng">
                <a:solidFill>
                  <a:schemeClr val="hlink"/>
                </a:solidFill>
                <a:hlinkClick r:id="rId5"/>
              </a:rPr>
              <a:t>https://www.freepik.com/icon/video-player_777242#fromView=search&amp;page=1&amp;position=41&amp;uuid=cd6f6116-da21-4481-98e4-a88bc8ad503b</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 by @Freepik: </a:t>
            </a:r>
            <a:r>
              <a:rPr lang="en" u="sng">
                <a:solidFill>
                  <a:schemeClr val="hlink"/>
                </a:solidFill>
                <a:hlinkClick r:id="rId6"/>
              </a:rPr>
              <a:t>https://www.freepik.com/icon/note_4021693#fromView=search&amp;page=1&amp;position=73&amp;uuid=de9f74b0-6146-48a3-87dc-256209eb4f19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Code by @DinosoftLabs on Freepik: </a:t>
            </a:r>
            <a:r>
              <a:rPr lang="en" u="sng">
                <a:solidFill>
                  <a:schemeClr val="hlink"/>
                </a:solidFill>
                <a:hlinkClick r:id="rId7"/>
              </a:rPr>
              <a:t>https://www.freepik.com/icon/coding_1802659#fromView=search&amp;page=1&amp;position=4&amp;uuid=3e1449ea-6f22-4584-bbfd-f8bead98fcc6</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Paint by @SBTS2018 on Freepik: </a:t>
            </a:r>
            <a:r>
              <a:rPr lang="en" u="sng">
                <a:solidFill>
                  <a:schemeClr val="hlink"/>
                </a:solidFill>
                <a:hlinkClick r:id="rId8"/>
              </a:rPr>
              <a:t>https://www.freepik.com/icon/picture_15248137#fromView=search&amp;page=4&amp;position=23&amp;uuid=9f4fd991-716a-4a5f-a0dd-3a8087cc957c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Man reading by @Vectorarte on Freepik, colors changed and text removed: </a:t>
            </a:r>
            <a:r>
              <a:rPr lang="en" u="sng">
                <a:solidFill>
                  <a:schemeClr val="hlink"/>
                </a:solidFill>
                <a:hlinkClick r:id="rId9"/>
              </a:rPr>
              <a:t>https://www.freepik.com/free-vector/man-reading-background_1087087.htm#fromView=search&amp;page=1&amp;position=24&amp;uuid=c53efe1d-e264-4bc0-8f84-1c2e67d96dcd</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Case of Generative AI, it uses real world data instead of curated and limited datasets and takes as input the queries that we do, what we call prompting. And instead of returning something like the weather prediction based on pattern recognition, it will have as output a text, code, video, drawing, etc, therefore we can say that genAI is great at pattern creation not only recognition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that includes the worlds biases, as we are going to talk more soon.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fb2693d97c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fb2693d97c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OpenAI logo on their brand guidelines: </a:t>
            </a:r>
            <a:r>
              <a:rPr lang="en" u="sng">
                <a:solidFill>
                  <a:schemeClr val="hlink"/>
                </a:solidFill>
                <a:hlinkClick r:id="rId2"/>
              </a:rPr>
              <a:t>https://openai.com/brand/</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Gemini logo: </a:t>
            </a:r>
            <a:r>
              <a:rPr lang="en" u="sng">
                <a:solidFill>
                  <a:schemeClr val="hlink"/>
                </a:solidFill>
                <a:hlinkClick r:id="rId3"/>
              </a:rPr>
              <a:t>https://en.m.wikipedia.org/wiki/File:Google_Gemini_logo.svg</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ELICITE logo : </a:t>
            </a:r>
            <a:r>
              <a:rPr lang="en" u="sng">
                <a:solidFill>
                  <a:schemeClr val="hlink"/>
                </a:solidFill>
                <a:hlinkClick r:id="rId4"/>
              </a:rPr>
              <a:t>https://elicit.com/#FAQ</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Copilot logo: </a:t>
            </a:r>
            <a:r>
              <a:rPr lang="en" u="sng">
                <a:solidFill>
                  <a:schemeClr val="hlink"/>
                </a:solidFill>
                <a:hlinkClick r:id="rId5"/>
              </a:rPr>
              <a:t>https://en.m.wikipedia.org/wiki/File:Microsoft_365_Copilot_Icon.svg</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good that you understand these 3 concepts. Data is the information provided to the algorithm or to the model. The algorithm uses the data to classify, therefore learn from the data. The better the quality of the information, the better the results. And with this results the Model is created, the mathematical function that enable predictions based on what was learned from previous data. So the model will receive recent new data and be able to make predictions. Let me show it in an image, I believe it will be simples.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b2693d97c_0_2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fb2693d97c_0_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Businesswoman working by @iwat1929 on Freepik, she’s adapted to smile in this image: </a:t>
            </a:r>
            <a:r>
              <a:rPr lang="en" u="sng">
                <a:solidFill>
                  <a:schemeClr val="hlink"/>
                </a:solidFill>
                <a:hlinkClick r:id="rId2"/>
              </a:rPr>
              <a:t>https://www.freepik.com/free-vector/illustration-sad-businesswoman-working-remotely_13923473.htm#fromView=search&amp;page=2&amp;position=43&amp;uuid=934af582-459d-4d0a-8acd-038364a54f39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Businesswoman and businessmen working by @iwat1929 on Freepik: </a:t>
            </a:r>
            <a:r>
              <a:rPr lang="en" u="sng">
                <a:solidFill>
                  <a:schemeClr val="hlink"/>
                </a:solidFill>
                <a:hlinkClick r:id="rId3"/>
              </a:rPr>
              <a:t>https://www.freepik.com/free-vector/illustration-businesswoman-businessmen-working-remotely_13923480.htm#fromView=author&amp;page=1&amp;position=23&amp;uuid=c7b7f9a5-050f-461d-9dd8-88321fc85281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good that you understand these 3 concepts. Data is the information provided to the algorithm or to the model. The algorithm uses the data to classify, therefore learn from the data. The better the quality of the information, the better the results. And with this results the Model is created, the mathematical function that enable predictions based on what was learned from previous data. So the model will receive recent new data and be able to make predictions. Let me show it in an image, I believe it will be simples.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fb2693d97c_0_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fb2693d97c_0_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Businesswoman working by @iwat1929 on Freepik, she’s adapted to smile in this image: </a:t>
            </a:r>
            <a:r>
              <a:rPr lang="en" u="sng">
                <a:solidFill>
                  <a:schemeClr val="hlink"/>
                </a:solidFill>
                <a:hlinkClick r:id="rId2"/>
              </a:rPr>
              <a:t>https://www.freepik.com/free-vector/illustration-sad-businesswoman-working-remotely_13923473.htm#fromView=search&amp;page=2&amp;position=43&amp;uuid=934af582-459d-4d0a-8acd-038364a54f39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Businesswoman and businessmen working by @iwat1929 on Freepik: </a:t>
            </a:r>
            <a:r>
              <a:rPr lang="en" u="sng">
                <a:solidFill>
                  <a:schemeClr val="hlink"/>
                </a:solidFill>
                <a:hlinkClick r:id="rId3"/>
              </a:rPr>
              <a:t>https://www.freepik.com/free-vector/illustration-businesswoman-businessmen-working-remotely_13923480.htm#fromView=author&amp;page=1&amp;position=23&amp;uuid=c7b7f9a5-050f-461d-9dd8-88321fc85281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good that you understand these 3 concepts. Data is the information provided to the algorithm or to the model. The algorithm uses the data to classify, therefore learn from the data. The better the quality of the information, the better the results. And with this results the Model is created, the mathematical function that enable predictions based on what was learned from previous data. So the model will receive recent new data and be able to make predictions. Let me show it in an image, I believe it will be simples.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fb2693d97c_0_2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fb2693d97c_0_2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Businesswoman working by @iwat1929 on Freepik, she’s adapted to smile in this image: </a:t>
            </a:r>
            <a:r>
              <a:rPr lang="en" u="sng">
                <a:solidFill>
                  <a:schemeClr val="hlink"/>
                </a:solidFill>
                <a:hlinkClick r:id="rId2"/>
              </a:rPr>
              <a:t>https://www.freepik.com/free-vector/illustration-sad-businesswoman-working-remotely_13923473.htm#fromView=search&amp;page=2&amp;position=43&amp;uuid=934af582-459d-4d0a-8acd-038364a54f39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Businesswoman and businessmen working by @iwat1929 on Freepik: </a:t>
            </a:r>
            <a:r>
              <a:rPr lang="en" u="sng">
                <a:solidFill>
                  <a:schemeClr val="hlink"/>
                </a:solidFill>
                <a:hlinkClick r:id="rId3"/>
              </a:rPr>
              <a:t>https://www.freepik.com/free-vector/illustration-businesswoman-businessmen-working-remotely_13923480.htm#fromView=author&amp;page=1&amp;position=23&amp;uuid=c7b7f9a5-050f-461d-9dd8-88321fc85281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good that you understand these 3 concepts. Data is the information provided to the algorithm or to the model. The algorithm uses the data to classify, therefore learn from the data. The better the quality of the information, the better the results. And with this results the Model is created, the mathematical function that enable predictions based on what was learned from previous data. So the model will receive recent new data and be able to make predictions. Let me show it in an image, I believe it will be simples.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fb2693d97c_0_2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fb2693d97c_0_2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OpenAI logo on their brand guidelines: </a:t>
            </a:r>
            <a:r>
              <a:rPr lang="en" u="sng">
                <a:solidFill>
                  <a:schemeClr val="hlink"/>
                </a:solidFill>
                <a:hlinkClick r:id="rId2"/>
              </a:rPr>
              <a:t>https://openai.com/brand/</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Gemini logo: </a:t>
            </a:r>
            <a:r>
              <a:rPr lang="en" u="sng">
                <a:solidFill>
                  <a:schemeClr val="hlink"/>
                </a:solidFill>
                <a:hlinkClick r:id="rId3"/>
              </a:rPr>
              <a:t>https://en.m.wikipedia.org/wiki/File:Google_Gemini_logo.svg</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ELICITE logo : </a:t>
            </a:r>
            <a:r>
              <a:rPr lang="en" u="sng">
                <a:solidFill>
                  <a:schemeClr val="hlink"/>
                </a:solidFill>
                <a:hlinkClick r:id="rId4"/>
              </a:rPr>
              <a:t>https://elicit.com/#FAQ</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Copilot logo: </a:t>
            </a:r>
            <a:r>
              <a:rPr lang="en" u="sng">
                <a:solidFill>
                  <a:schemeClr val="hlink"/>
                </a:solidFill>
                <a:hlinkClick r:id="rId5"/>
              </a:rPr>
              <a:t>https://en.m.wikipedia.org/wiki/File:Microsoft_365_Copilot_Icon.svg</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good that you understand these 3 concepts. Data is the information provided to the algorithm or to the model. The algorithm uses the data to classify, therefore learn from the data. The better the quality of the information, the better the results. And with this results the Model is created, the mathematical function that enable predictions based on what was learned from previous data. So the model will receive recent new data and be able to make predictions. Let me show it in an image, I believe it will be simples.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c02c92a83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30c02c92a8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c02c92a83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0c02c92a8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0c02c92a83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30c02c92a8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b2693d97c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fb2693d97c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0c02c92a83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0c02c92a83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0c02c92a8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30c02c92a8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0c02c92a83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30c02c92a83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b2693d97c_0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fb2693d97c_0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fb2693d97c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fb2693d97c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fb2693d97c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fb2693d97c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fb2693d97c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fb2693d97c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fb2693d97c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fb2693d97c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fb2693d97c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fb2693d97c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fb2693d97c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fb2693d97c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b2693d97c_0_2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b2693d97c_0_2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 this moment to let them talk in their lives where they think they are already using AI.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answers will be repeated in the next slides, but maybe you are surprised that people don’t realize how often they are in contact with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you can use the next slides to build upon their comments.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fb2693d97c_0_2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fb2693d97c_0_2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EU commission about AI copyrights - july 2024: </a:t>
            </a:r>
            <a:r>
              <a:rPr lang="en" u="sng">
                <a:solidFill>
                  <a:schemeClr val="hlink"/>
                </a:solidFill>
                <a:hlinkClick r:id="rId2"/>
              </a:rPr>
              <a:t>https://intellectual-property-helpdesk.ec.europa.eu/news-events/news/artificial-intelligence-and-copyright-use-generative-ai-tools-develop-new-content-2024-07-16-0_en</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Copyright stamp image by rawpixel in freepik:  </a:t>
            </a:r>
            <a:r>
              <a:rPr lang="en" u="sng">
                <a:solidFill>
                  <a:schemeClr val="hlink"/>
                </a:solidFill>
                <a:hlinkClick r:id="rId3"/>
              </a:rPr>
              <a:t>https://www.freepik.com/free-photo/copyright-design-license-patent-trademark-value-concept_17056553.htm#fromView=search&amp;page=1&amp;position=12&amp;uuid=e00a7ccd-09a6-4b8a-b3be-debfa5071ec0</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fe0cd9f07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fe0cd9f07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EU commission about AI copyrights - july 2024: </a:t>
            </a:r>
            <a:r>
              <a:rPr lang="en" u="sng">
                <a:solidFill>
                  <a:schemeClr val="hlink"/>
                </a:solidFill>
                <a:hlinkClick r:id="rId2"/>
              </a:rPr>
              <a:t>https://intellectual-property-helpdesk.ec.europa.eu/news-events/news/artificial-intelligence-and-copyright-use-generative-ai-tools-develop-new-content-2024-07-16-0_en</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Copyright stamp image by rawpixel in freepik:  </a:t>
            </a:r>
            <a:r>
              <a:rPr lang="en" u="sng">
                <a:solidFill>
                  <a:schemeClr val="hlink"/>
                </a:solidFill>
                <a:hlinkClick r:id="rId3"/>
              </a:rPr>
              <a:t>https://www.freepik.com/free-photo/copyright-design-license-patent-trademark-value-concept_17056553.htm#fromView=search&amp;page=1&amp;position=12&amp;uuid=e00a7ccd-09a6-4b8a-b3be-debfa5071ec0</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fe0cd9f07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fe0cd9f07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EU commission about AI copyrights - july 2024: </a:t>
            </a:r>
            <a:r>
              <a:rPr lang="en" u="sng">
                <a:solidFill>
                  <a:schemeClr val="hlink"/>
                </a:solidFill>
                <a:hlinkClick r:id="rId2"/>
              </a:rPr>
              <a:t>https://intellectual-property-helpdesk.ec.europa.eu/news-events/news/artificial-intelligence-and-copyright-use-generative-ai-tools-develop-new-content-2024-07-16-0_en</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Copyright stamp image by rawpixel in freepik:  </a:t>
            </a:r>
            <a:r>
              <a:rPr lang="en" u="sng">
                <a:solidFill>
                  <a:schemeClr val="hlink"/>
                </a:solidFill>
                <a:hlinkClick r:id="rId3"/>
              </a:rPr>
              <a:t>https://www.freepik.com/free-photo/copyright-design-license-patent-trademark-value-concept_17056553.htm#fromView=search&amp;page=1&amp;position=12&amp;uuid=e00a7ccd-09a6-4b8a-b3be-debfa5071ec0</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fe0cd9f07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fe0cd9f07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EU commission about AI copyrights - july 2024: </a:t>
            </a:r>
            <a:r>
              <a:rPr lang="en" u="sng">
                <a:solidFill>
                  <a:schemeClr val="hlink"/>
                </a:solidFill>
                <a:hlinkClick r:id="rId2"/>
              </a:rPr>
              <a:t>https://intellectual-property-helpdesk.ec.europa.eu/news-events/news/artificial-intelligence-and-copyright-use-generative-ai-tools-develop-new-content-2024-07-16-0_en</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Copyright stamp image by rawpixel in freepik:  </a:t>
            </a:r>
            <a:r>
              <a:rPr lang="en" u="sng">
                <a:solidFill>
                  <a:schemeClr val="hlink"/>
                </a:solidFill>
                <a:hlinkClick r:id="rId3"/>
              </a:rPr>
              <a:t>https://www.freepik.com/free-photo/copyright-design-license-patent-trademark-value-concept_17056553.htm#fromView=search&amp;page=1&amp;position=12&amp;uuid=e00a7ccd-09a6-4b8a-b3be-debfa5071ec0</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fe0cd9f07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fe0cd9f07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EU commission about AI copyrights - july 2024: </a:t>
            </a:r>
            <a:r>
              <a:rPr lang="en" u="sng">
                <a:solidFill>
                  <a:schemeClr val="hlink"/>
                </a:solidFill>
                <a:hlinkClick r:id="rId2"/>
              </a:rPr>
              <a:t>https://intellectual-property-helpdesk.ec.europa.eu/news-events/news/artificial-intelligence-and-copyright-use-generative-ai-tools-develop-new-content-2024-07-16-0_en</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Copyright stamp image by rawpixel in freepik:  </a:t>
            </a:r>
            <a:r>
              <a:rPr lang="en" u="sng">
                <a:solidFill>
                  <a:schemeClr val="hlink"/>
                </a:solidFill>
                <a:hlinkClick r:id="rId3"/>
              </a:rPr>
              <a:t>https://www.freepik.com/free-photo/copyright-design-license-patent-trademark-value-concept_17056553.htm#fromView=search&amp;page=1&amp;position=12&amp;uuid=e00a7ccd-09a6-4b8a-b3be-debfa5071ec0</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fe0cd9f07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fe0cd9f07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EU commission about AI copyrights - july 2024: </a:t>
            </a:r>
            <a:r>
              <a:rPr lang="en" u="sng">
                <a:solidFill>
                  <a:schemeClr val="hlink"/>
                </a:solidFill>
                <a:hlinkClick r:id="rId2"/>
              </a:rPr>
              <a:t>https://intellectual-property-helpdesk.ec.europa.eu/news-events/news/artificial-intelligence-and-copyright-use-generative-ai-tools-develop-new-content-2024-07-16-0_en</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AI act european commission, first AI regulation: </a:t>
            </a:r>
            <a:r>
              <a:rPr lang="en" u="sng">
                <a:solidFill>
                  <a:schemeClr val="hlink"/>
                </a:solidFill>
                <a:hlinkClick r:id="rId3"/>
              </a:rPr>
              <a:t>https://www.europarl.europa.eu/doceo/document/TA-9-2024-0138_EN.pdf</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Short intro into AI act (6min read): </a:t>
            </a:r>
            <a:r>
              <a:rPr lang="en" u="sng">
                <a:solidFill>
                  <a:schemeClr val="hlink"/>
                </a:solidFill>
                <a:hlinkClick r:id="rId4"/>
              </a:rPr>
              <a:t>https://www.europarl.europa.eu/topics/en/article/20230601STO93804/eu-ai-act-first-regulation-on-artificial-intelligence</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Copyright stamp image by rawpixel in freepik:  </a:t>
            </a:r>
            <a:r>
              <a:rPr lang="en" u="sng">
                <a:solidFill>
                  <a:schemeClr val="hlink"/>
                </a:solidFill>
                <a:hlinkClick r:id="rId5"/>
              </a:rPr>
              <a:t>https://www.freepik.com/free-photo/copyright-design-license-patent-trademark-value-concept_17056553.htm#fromView=search&amp;page=1&amp;position=12&amp;uuid=e00a7ccd-09a6-4b8a-b3be-debfa5071ec0</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fe0cd9f07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fe0cd9f07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EU commission about AI copyrights - july 2024: </a:t>
            </a:r>
            <a:r>
              <a:rPr lang="en" u="sng">
                <a:solidFill>
                  <a:schemeClr val="hlink"/>
                </a:solidFill>
                <a:hlinkClick r:id="rId2"/>
              </a:rPr>
              <a:t>https://intellectual-property-helpdesk.ec.europa.eu/news-events/news/artificial-intelligence-and-copyright-use-generative-ai-tools-develop-new-content-2024-07-16-0_en</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AI act european </a:t>
            </a:r>
            <a:r>
              <a:rPr lang="en">
                <a:solidFill>
                  <a:schemeClr val="dk1"/>
                </a:solidFill>
              </a:rPr>
              <a:t>commission</a:t>
            </a:r>
            <a:r>
              <a:rPr lang="en">
                <a:solidFill>
                  <a:schemeClr val="dk1"/>
                </a:solidFill>
              </a:rPr>
              <a:t>, first AI regulation: </a:t>
            </a:r>
            <a:r>
              <a:rPr lang="en" u="sng">
                <a:solidFill>
                  <a:schemeClr val="hlink"/>
                </a:solidFill>
                <a:hlinkClick r:id="rId3"/>
              </a:rPr>
              <a:t>https://www.europarl.europa.eu/doceo/document/TA-9-2024-0138_EN.pdf</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Short intro into AI act (6min read): </a:t>
            </a:r>
            <a:r>
              <a:rPr lang="en" u="sng">
                <a:solidFill>
                  <a:schemeClr val="hlink"/>
                </a:solidFill>
                <a:hlinkClick r:id="rId4"/>
              </a:rPr>
              <a:t>https://www.europarl.europa.eu/topics/en/article/20230601STO93804/eu-ai-act-first-regulation-on-artificial-intelligence</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Copyright stamp image by rawpixel in freepik:  </a:t>
            </a:r>
            <a:r>
              <a:rPr lang="en" u="sng">
                <a:solidFill>
                  <a:schemeClr val="hlink"/>
                </a:solidFill>
                <a:hlinkClick r:id="rId5"/>
              </a:rPr>
              <a:t>https://www.freepik.com/free-photo/copyright-design-license-patent-trademark-value-concept_17056553.htm#fromView=search&amp;page=1&amp;position=12&amp;uuid=e00a7ccd-09a6-4b8a-b3be-debfa5071ec0</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fe0cd9f074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fe0cd9f07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EU commission about AI copyrights - july 2024: </a:t>
            </a:r>
            <a:r>
              <a:rPr lang="en" u="sng">
                <a:solidFill>
                  <a:schemeClr val="hlink"/>
                </a:solidFill>
                <a:hlinkClick r:id="rId2"/>
              </a:rPr>
              <a:t>https://intellectual-property-helpdesk.ec.europa.eu/news-events/news/artificial-intelligence-and-copyright-use-generative-ai-tools-develop-new-content-2024-07-16-0_en</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AI act european commission, first AI regulation: </a:t>
            </a:r>
            <a:r>
              <a:rPr lang="en" u="sng">
                <a:solidFill>
                  <a:schemeClr val="hlink"/>
                </a:solidFill>
                <a:hlinkClick r:id="rId3"/>
              </a:rPr>
              <a:t>https://www.europarl.europa.eu/doceo/document/TA-9-2024-0138_EN.pdf</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Short intro into AI act (6 min read): </a:t>
            </a:r>
            <a:r>
              <a:rPr lang="en" u="sng">
                <a:solidFill>
                  <a:schemeClr val="hlink"/>
                </a:solidFill>
                <a:hlinkClick r:id="rId4"/>
              </a:rPr>
              <a:t>https://www.europarl.europa.eu/topics/en/article/20230601STO93804/eu-ai-act-first-regulation-on-artificial-intelligence</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Copyright stamp image by rawpixel in freepik:  </a:t>
            </a:r>
            <a:r>
              <a:rPr lang="en" u="sng">
                <a:solidFill>
                  <a:schemeClr val="hlink"/>
                </a:solidFill>
                <a:hlinkClick r:id="rId5"/>
              </a:rPr>
              <a:t>https://www.freepik.com/free-photo/copyright-design-license-patent-trademark-value-concept_17056553.htm#fromView=search&amp;page=1&amp;position=12&amp;uuid=e00a7ccd-09a6-4b8a-b3be-debfa5071ec0</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fb2693d97c_0_2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fb2693d97c_0_2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OpenAI logo on their brand guidelines: </a:t>
            </a:r>
            <a:r>
              <a:rPr lang="en" u="sng">
                <a:solidFill>
                  <a:schemeClr val="hlink"/>
                </a:solidFill>
                <a:hlinkClick r:id="rId2"/>
              </a:rPr>
              <a:t>https://openai.com/brand/</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Gemini logo: </a:t>
            </a:r>
            <a:r>
              <a:rPr lang="en" u="sng">
                <a:solidFill>
                  <a:schemeClr val="hlink"/>
                </a:solidFill>
                <a:hlinkClick r:id="rId3"/>
              </a:rPr>
              <a:t>https://en.m.wikipedia.org/wiki/File:Google_Gemini_logo.svg</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ELICITE logo : </a:t>
            </a:r>
            <a:r>
              <a:rPr lang="en" u="sng">
                <a:solidFill>
                  <a:schemeClr val="hlink"/>
                </a:solidFill>
                <a:hlinkClick r:id="rId4"/>
              </a:rPr>
              <a:t>https://elicit.com/#FAQ</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Copilot logo: </a:t>
            </a:r>
            <a:r>
              <a:rPr lang="en" u="sng">
                <a:solidFill>
                  <a:schemeClr val="hlink"/>
                </a:solidFill>
                <a:hlinkClick r:id="rId5"/>
              </a:rPr>
              <a:t>https://en.m.wikipedia.org/wiki/File:Microsoft_365_Copilot_Icon.svg</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good that you understand these 3 concepts. Data is the information provided to the algorithm or to the model. The algorithm uses the data to classify, therefore learn from the data. The better the quality of the information, the better the results. And with this results the Model is created, the mathematical function that enable predictions based on what was learned from previous data. So the model will receive recent new data and be able to make predictions. Let me show it in an image, I believe it will be simples.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fb2693d97c_0_2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fb2693d97c_0_2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Girls by @freepik: </a:t>
            </a:r>
            <a:r>
              <a:rPr lang="en" u="sng">
                <a:solidFill>
                  <a:schemeClr val="hlink"/>
                </a:solidFill>
                <a:hlinkClick r:id="rId2"/>
              </a:rPr>
              <a:t>https://www.freepik.com/free-vector/mental-health-awareness-concept_8398928.htm#fromView=search&amp;page=2&amp;position=3&amp;uuid=0fca9aab-38cc-4481-bcb7-46022efebcaf</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b2693d97c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b2693d97c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AI is already surrounding our lives for while, without even realizing it was already there.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phones we can find it in the face and fingerprint recognition, text completion as much as connected to various apps and other functionalities. For example the smart assistant like siri.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Very similarly you have now the assistantes like Alexa and Google Nest, that you can talk to, ask to make your grocery list, count the time, play music or just tell you a joke.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are the most advanced version of the chatbots, probably you have interacted with them when trying to figure something while online shopping.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is another good example, online shopping optimizing, advertisements improvement and personalization are also making use of artificial intelligence.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probably realized the mostly good suggestions to complete your search request in the browser, but also that the more you research the better are your results. Therefor not always your results are the same as the ones for your friends. Because the searching tools is learning your preferences and kind of interests you have and tries to give you optimized results.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Smart assistante By @Smashicons </a:t>
            </a:r>
            <a:r>
              <a:rPr lang="en" u="sng">
                <a:solidFill>
                  <a:schemeClr val="hlink"/>
                </a:solidFill>
                <a:hlinkClick r:id="rId2"/>
              </a:rPr>
              <a:t>https://www.freepik.com/icon/echo-dot_1599470#fromView=search&amp;page=1&amp;position=34&amp;uuid=a71f5479-2fb1-46d4-b92c-70fe7413281a</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Celphone By @freepik </a:t>
            </a:r>
            <a:r>
              <a:rPr lang="en" u="sng">
                <a:solidFill>
                  <a:schemeClr val="hlink"/>
                </a:solidFill>
                <a:hlinkClick r:id="rId3"/>
              </a:rPr>
              <a:t>https://www.freepik.com/icon/iphone_644463#fromView=search&amp;page=1&amp;position=35&amp;uuid=88766a27-f96d-4441-a29f-d4c0111cbef7</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Chatbot By @Flat Icons </a:t>
            </a:r>
            <a:r>
              <a:rPr lang="en" u="sng">
                <a:solidFill>
                  <a:schemeClr val="hlink"/>
                </a:solidFill>
                <a:hlinkClick r:id="rId4"/>
              </a:rPr>
              <a:t>https://www.freepik.com/icon/chatbot_3271142#fromView=search&amp;page=1&amp;position=30&amp;uuid=00e06c97-369a-4979-a8e5-75e4340186e6</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Car By @edt.im </a:t>
            </a:r>
            <a:r>
              <a:rPr lang="en" u="sng">
                <a:solidFill>
                  <a:schemeClr val="hlink"/>
                </a:solidFill>
                <a:hlinkClick r:id="rId5"/>
              </a:rPr>
              <a:t>https://www.freepik.com/icon/vehicle_14154221#fromView=search&amp;page=1&amp;position=61&amp;uuid=def279b7-00aa-4459-867d-fb11776bd93c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Web search By @rsetiawan </a:t>
            </a:r>
            <a:r>
              <a:rPr lang="en" u="sng">
                <a:solidFill>
                  <a:schemeClr val="hlink"/>
                </a:solidFill>
                <a:hlinkClick r:id="rId6"/>
              </a:rPr>
              <a:t>https://www.freepik.com/icon/search_4797787#fromView=search&amp;page=1&amp;position=0&amp;uuid=a0b7568f-9d81-4f87-956a-d5c2573c77b7</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fb2693d97c_0_2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fb2693d97c_0_2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Girls by @freepik: </a:t>
            </a:r>
            <a:r>
              <a:rPr lang="en" u="sng">
                <a:solidFill>
                  <a:schemeClr val="hlink"/>
                </a:solidFill>
                <a:hlinkClick r:id="rId2"/>
              </a:rPr>
              <a:t>https://www.freepik.com/free-vector/mental-health-awareness-concept_8398928.htm#fromView=search&amp;page=2&amp;position=3&amp;uuid=0fca9aab-38cc-4481-bcb7-46022efebcaf</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fb2693d97c_0_2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fb2693d97c_0_2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Girls by @freepik: </a:t>
            </a:r>
            <a:r>
              <a:rPr lang="en" u="sng">
                <a:solidFill>
                  <a:schemeClr val="hlink"/>
                </a:solidFill>
                <a:hlinkClick r:id="rId2"/>
              </a:rPr>
              <a:t>https://www.freepik.com/free-vector/mental-health-awareness-concept_8398928.htm#fromView=search&amp;page=2&amp;position=3&amp;uuid=0fca9aab-38cc-4481-bcb7-46022efebcaf</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fb2693d97c_0_2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fb2693d97c_0_2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and examples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Girls by @freepik: </a:t>
            </a:r>
            <a:r>
              <a:rPr lang="en" u="sng">
                <a:solidFill>
                  <a:schemeClr val="hlink"/>
                </a:solidFill>
                <a:hlinkClick r:id="rId2"/>
              </a:rPr>
              <a:t>https://www.freepik.com/free-vector/mental-health-awareness-concept_8398928.htm#fromView=search&amp;page=2&amp;position=3&amp;uuid=0fca9aab-38cc-4481-bcb7-46022efebcaf</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Smart dino by @brgfx on feepik: </a:t>
            </a:r>
            <a:r>
              <a:rPr lang="en" u="sng">
                <a:solidFill>
                  <a:schemeClr val="hlink"/>
                </a:solidFill>
                <a:hlinkClick r:id="rId3"/>
              </a:rPr>
              <a:t>https://www.freepik.com/free-vector/tyrannosaurus-rex-dinosaur-reading-newspaper-cartoon-style_23723071.htm#fromView=search&amp;page=1&amp;position=20&amp;uuid=0650fb24-f6e2-4b4c-9c55-b90a62a32cde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Dino hallucination by Daniel E. Szempruch March 2023 on linkedin shared article “Generative AI Model Hallucinations: The Good, The Bad, and The Hilarious” : </a:t>
            </a:r>
            <a:r>
              <a:rPr lang="en" u="sng">
                <a:solidFill>
                  <a:schemeClr val="hlink"/>
                </a:solidFill>
                <a:hlinkClick r:id="rId4"/>
              </a:rPr>
              <a:t>https://www.linkedin.com/pulse/generative-ai-model-hallucinations-good-bad-hilarious-szempruch/</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fb2693d97c_0_2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fb2693d97c_0_2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and examples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Girls by @freepik: </a:t>
            </a:r>
            <a:r>
              <a:rPr lang="en" u="sng">
                <a:solidFill>
                  <a:schemeClr val="hlink"/>
                </a:solidFill>
                <a:hlinkClick r:id="rId2"/>
              </a:rPr>
              <a:t>https://www.freepik.com/free-vector/mental-health-awareness-concept_8398928.htm#fromView=search&amp;page=2&amp;position=3&amp;uuid=0fca9aab-38cc-4481-bcb7-46022efebcaf</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Smart dino by @brgfx on feepik: </a:t>
            </a:r>
            <a:r>
              <a:rPr lang="en" u="sng">
                <a:solidFill>
                  <a:schemeClr val="hlink"/>
                </a:solidFill>
                <a:hlinkClick r:id="rId3"/>
              </a:rPr>
              <a:t>https://www.freepik.com/free-vector/tyrannosaurus-rex-dinosaur-reading-newspaper-cartoon-style_23723071.htm#fromView=search&amp;page=1&amp;position=20&amp;uuid=0650fb24-f6e2-4b4c-9c55-b90a62a32cde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Dino hallucination by Daniel E. Szempruch March 2023 on linkedin shared article “Generative AI Model Hallucinations: The Good, The Bad, and The Hilarious” : </a:t>
            </a:r>
            <a:r>
              <a:rPr lang="en" u="sng">
                <a:solidFill>
                  <a:schemeClr val="hlink"/>
                </a:solidFill>
                <a:hlinkClick r:id="rId4"/>
              </a:rPr>
              <a:t>https://www.linkedin.com/pulse/generative-ai-model-hallucinations-good-bad-hilarious-szempruch/</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fb2693d97c_0_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fb2693d97c_0_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and examples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Girls by @freepik: </a:t>
            </a:r>
            <a:r>
              <a:rPr lang="en" u="sng">
                <a:solidFill>
                  <a:schemeClr val="hlink"/>
                </a:solidFill>
                <a:hlinkClick r:id="rId2"/>
              </a:rPr>
              <a:t>https://www.freepik.com/free-vector/mental-health-awareness-concept_8398928.htm#fromView=search&amp;page=2&amp;position=3&amp;uuid=0fca9aab-38cc-4481-bcb7-46022efebcaf</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Smart dino by @brgfx on feepik: </a:t>
            </a:r>
            <a:r>
              <a:rPr lang="en" u="sng">
                <a:solidFill>
                  <a:schemeClr val="hlink"/>
                </a:solidFill>
                <a:hlinkClick r:id="rId3"/>
              </a:rPr>
              <a:t>https://www.freepik.com/free-vector/tyrannosaurus-rex-dinosaur-reading-newspaper-cartoon-style_23723071.htm#fromView=search&amp;page=1&amp;position=20&amp;uuid=0650fb24-f6e2-4b4c-9c55-b90a62a32cde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Dino hallucination by Daniel E. Szempruch March 2023 on linkedin shared article “Generative AI Model Hallucinations: The Good, The Bad, and The Hilarious” : </a:t>
            </a:r>
            <a:r>
              <a:rPr lang="en" u="sng">
                <a:solidFill>
                  <a:schemeClr val="hlink"/>
                </a:solidFill>
                <a:hlinkClick r:id="rId4"/>
              </a:rPr>
              <a:t>https://www.linkedin.com/pulse/generative-ai-model-hallucinations-good-bad-hilarious-szempruch/</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fb2693d97c_0_2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fb2693d97c_0_2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Girls by @freepik: </a:t>
            </a:r>
            <a:r>
              <a:rPr lang="en" u="sng">
                <a:solidFill>
                  <a:schemeClr val="hlink"/>
                </a:solidFill>
                <a:hlinkClick r:id="rId2"/>
              </a:rPr>
              <a:t>https://www.freepik.com/free-vector/mental-health-awareness-concept_8398928.htm#fromView=search&amp;page=2&amp;position=3&amp;uuid=0fca9aab-38cc-4481-bcb7-46022efebcaf</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fb2693d97c_0_2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fb2693d97c_0_2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Girls by @freepik: </a:t>
            </a:r>
            <a:r>
              <a:rPr lang="en" u="sng">
                <a:solidFill>
                  <a:schemeClr val="hlink"/>
                </a:solidFill>
                <a:hlinkClick r:id="rId2"/>
              </a:rPr>
              <a:t>https://www.freepik.com/free-vector/mental-health-awareness-concept_8398928.htm#fromView=search&amp;page=2&amp;position=3&amp;uuid=0fca9aab-38cc-4481-bcb7-46022efebcaf</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fb2693d97c_0_2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fb2693d97c_0_2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Circular image with people working: Image generate by AI (copilot - GPT4) and adapted with company colors.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good that you understand these 3 concepts. Data is the information provided to the algorithm or to the model. The algorithm uses the data to classify, therefore learn from the data. The better the quality of the information, the better the results. And with this results the Model is created, the mathematical function that enable predictions based on what was learned from previous data. So the model will receive recent new data and be able to make predictions. Let me show it in an image, I believe it will be simples.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fb2693d97c_0_2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fb2693d97c_0_2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Society by Freepik: </a:t>
            </a:r>
            <a:r>
              <a:rPr lang="en" u="sng">
                <a:solidFill>
                  <a:schemeClr val="hlink"/>
                </a:solidFill>
                <a:hlinkClick r:id="rId2"/>
              </a:rPr>
              <a:t>https://www.freepik.com/free-vector/people-background-design_1358453.htm#fromView=search&amp;page=1&amp;position=0&amp;uuid=b981178a-f35f-4023-a54a-dcbe3b692c51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genAI images generator biases: </a:t>
            </a:r>
            <a:r>
              <a:rPr lang="en" u="sng">
                <a:solidFill>
                  <a:schemeClr val="hlink"/>
                </a:solidFill>
                <a:hlinkClick r:id="rId3"/>
              </a:rPr>
              <a:t>https://www.tandfonline.com/doi/full/10.1080/21670811.2023.2229883</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fb2693d97c_0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fb2693d97c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Society by Freepik: </a:t>
            </a:r>
            <a:r>
              <a:rPr lang="en" u="sng">
                <a:solidFill>
                  <a:schemeClr val="hlink"/>
                </a:solidFill>
                <a:hlinkClick r:id="rId2"/>
              </a:rPr>
              <a:t>https://www.freepik.com/free-vector/people-background-design_1358453.htm#fromView=search&amp;page=1&amp;position=0&amp;uuid=b981178a-f35f-4023-a54a-dcbe3b692c51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genAI images generator biases: </a:t>
            </a:r>
            <a:r>
              <a:rPr lang="en" u="sng">
                <a:solidFill>
                  <a:schemeClr val="hlink"/>
                </a:solidFill>
                <a:hlinkClick r:id="rId3"/>
              </a:rPr>
              <a:t>https://www.tandfonline.com/doi/full/10.1080/21670811.2023.2229883</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b2693d97c_0_2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fb2693d97c_0_2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this grows we can see the smart houses, autonomous cars, smart farming taking care of irrigation, feeding, etc. The robots are present in the factories supporting the production, and sometimes in research optimizing DNA extraction and synthesis. Not to forget cyber security. So we are surrounded by AI for a while already, and now with the generative AI taking a commonplace closer to everyone’s lives, it will become even more evident.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Truck By @freepik </a:t>
            </a:r>
            <a:r>
              <a:rPr lang="en" u="sng">
                <a:solidFill>
                  <a:schemeClr val="hlink"/>
                </a:solidFill>
                <a:hlinkClick r:id="rId2"/>
              </a:rPr>
              <a:t>https://www.freepik.com/icon/delivery-truck_3142390#fromView=search&amp;page=1&amp;position=19&amp;uuid=bce83080-e0ee-43df-933b-581ebf82dd07</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Cyber securityBy @zero_wing </a:t>
            </a:r>
            <a:r>
              <a:rPr lang="en" u="sng">
                <a:solidFill>
                  <a:schemeClr val="hlink"/>
                </a:solidFill>
                <a:hlinkClick r:id="rId3"/>
              </a:rPr>
              <a:t>https://www.freepik.com/icon/cyber-security_9767131#fromView=search&amp;page=2&amp;position=52&amp;uuid=a0b7568f-9d81-4f87-956a-d5c2573c77b7</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Smart home By @mikan933 </a:t>
            </a:r>
            <a:r>
              <a:rPr lang="en" u="sng">
                <a:solidFill>
                  <a:schemeClr val="hlink"/>
                </a:solidFill>
                <a:hlinkClick r:id="rId4"/>
              </a:rPr>
              <a:t>https://www.freepik.com/icon/smart-home_3895359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Online shopping By @Vectorslab </a:t>
            </a:r>
            <a:r>
              <a:rPr lang="en" u="sng">
                <a:solidFill>
                  <a:schemeClr val="hlink"/>
                </a:solidFill>
                <a:hlinkClick r:id="rId5"/>
              </a:rPr>
              <a:t>https://www.freepik.com/icon/online-payment_16991519?log-in=google#fromView=search&amp;page=1&amp;position=4&amp;uuid=f655111a-a04a-4803-8830-d87a787c3e7a</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Smart assistante By @Smashicons </a:t>
            </a:r>
            <a:r>
              <a:rPr lang="en" u="sng">
                <a:solidFill>
                  <a:schemeClr val="hlink"/>
                </a:solidFill>
                <a:hlinkClick r:id="rId6"/>
              </a:rPr>
              <a:t>https://www.freepik.com/icon/echo-dot_1599470#fromView=search&amp;page=1&amp;position=34&amp;uuid=a71f5479-2fb1-46d4-b92c-70fe7413281a</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Celphone By @freepik </a:t>
            </a:r>
            <a:r>
              <a:rPr lang="en" u="sng">
                <a:solidFill>
                  <a:schemeClr val="hlink"/>
                </a:solidFill>
                <a:hlinkClick r:id="rId7"/>
              </a:rPr>
              <a:t>https://www.freepik.com/icon/iphone_644463#fromView=search&amp;page=1&amp;position=35&amp;uuid=88766a27-f96d-4441-a29f-d4c0111cbef7</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Chatbot By @Flat Icons </a:t>
            </a:r>
            <a:r>
              <a:rPr lang="en" u="sng">
                <a:solidFill>
                  <a:schemeClr val="hlink"/>
                </a:solidFill>
                <a:hlinkClick r:id="rId8"/>
              </a:rPr>
              <a:t>https://www.freepik.com/icon/chatbot_3271142#fromView=search&amp;page=1&amp;position=30&amp;uuid=00e06c97-369a-4979-a8e5-75e4340186e6</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Car By @edt.im </a:t>
            </a:r>
            <a:r>
              <a:rPr lang="en" u="sng">
                <a:solidFill>
                  <a:schemeClr val="hlink"/>
                </a:solidFill>
                <a:hlinkClick r:id="rId9"/>
              </a:rPr>
              <a:t>https://www.freepik.com/icon/vehicle_14154221#fromView=search&amp;page=1&amp;position=61&amp;uuid=def279b7-00aa-4459-867d-fb11776bd93c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Web search By @rsetiawan </a:t>
            </a:r>
            <a:r>
              <a:rPr lang="en" u="sng">
                <a:solidFill>
                  <a:schemeClr val="hlink"/>
                </a:solidFill>
                <a:hlinkClick r:id="rId10"/>
              </a:rPr>
              <a:t>https://www.freepik.com/icon/search_4797787#fromView=search&amp;page=1&amp;position=0&amp;uuid=a0b7568f-9d81-4f87-956a-d5c2573c77b7</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fb2693d97c_0_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fb2693d97c_0_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fb2693d97c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fb2693d97c_0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fb2693d97c_0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fb2693d97c_0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fb2693d97c_0_2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fb2693d97c_0_2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fb2693d97c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fb2693d97c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fb2693d97c_0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fb2693d97c_0_2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fb2693d97c_0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fb2693d97c_0_2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0c02c92a8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0c02c92a8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0c02c92a8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0c02c92a8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fb2693d97c_0_2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fb2693d97c_0_2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b2693d97c_0_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fb2693d97c_0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Cartoon man hands on car by @vectorpouchon on freepik: </a:t>
            </a:r>
            <a:r>
              <a:rPr lang="en" u="sng">
                <a:solidFill>
                  <a:schemeClr val="hlink"/>
                </a:solidFill>
                <a:hlinkClick r:id="rId2"/>
              </a:rPr>
              <a:t>https://www.freepik.com/free-vector/cartoon-man-hands-car-wheel-driving-vehicle-street-crossroad-background_2238481.htm?log-in=email#fromView=search&amp;page=1&amp;position=8&amp;uuid=134ace34-e491-4932-98c1-966d5d93e4a6</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Slide adapted from James Boyko, “An introduction to Generative AI tools for Research (version 2)” - University of Michigan - </a:t>
            </a:r>
            <a:br>
              <a:rPr lang="en">
                <a:solidFill>
                  <a:schemeClr val="dk1"/>
                </a:solidFill>
              </a:rPr>
            </a:br>
            <a:r>
              <a:rPr lang="en" u="sng">
                <a:solidFill>
                  <a:schemeClr val="hlink"/>
                </a:solidFill>
                <a:hlinkClick r:id="rId3"/>
              </a:rPr>
              <a:t>https://docs.google.com/presentation/d/19Fe8BNQA4KZLSDCsZ8ffYqmtKtaFpcid4OdwQGqMKe8/edit#slide=id.g268fa1d774c_0_57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(reuse was authorized by mail exchange - 2024)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don’t worry, all this information is to give you some background. But we only intend to teach you how to drive, not how to build the car.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just want to give you some background, so just a few more background information before we move on to something more practical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fb2693d97c_0_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fb2693d97c_0_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fb2693d97c_0_2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fb2693d97c_0_2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fb2693d97c_0_2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fb2693d97c_0_2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fb2693d97c_0_2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fb2693d97c_0_2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02ab7ba48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02ab7ba48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061e17b41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061e17b41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https://www.linkedin.com/feed/update/urn:li:activity:7229585834339885056/</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8fb2bda10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8fb2bda10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8fb2bda1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8fb2bda1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ff6896f6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ff6896f6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ff6896f63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ff6896f63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b2693d97c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fb2693d97c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processing concept illustration by @storyset on freepik: </a:t>
            </a:r>
            <a:r>
              <a:rPr lang="en" u="sng">
                <a:solidFill>
                  <a:schemeClr val="hlink"/>
                </a:solidFill>
                <a:hlinkClick r:id="rId2"/>
              </a:rPr>
              <a:t>https://www.freepik.com/free-vector/data-processing-concept-illustration_11604317.htm#fromView=search&amp;page=1&amp;position=1&amp;uuid=11bf2fc4-31d2-4b85-9d74-342cc80b7259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we call AI is a group of technologies based on statics and that has as its very base what we call Large Language Models (LLMs)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ff6896f63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ff6896f63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061e17b41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061e17b41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8fb2bda10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8fb2bda10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061e17b41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061e17b41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fb2693d97c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fb2693d97c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https://docs.google.com/document/d/1EHMRP4kxADwLsOkHwAbUWQaGD8EGfQ3D/edit</a:t>
            </a:r>
            <a:endParaRPr/>
          </a:p>
          <a:p>
            <a:pPr indent="0" lvl="0" marL="0" rtl="0" algn="l">
              <a:spcBef>
                <a:spcPts val="0"/>
              </a:spcBef>
              <a:spcAft>
                <a:spcPts val="0"/>
              </a:spcAft>
              <a:buNone/>
            </a:pPr>
            <a:r>
              <a:rPr lang="en" u="sng">
                <a:solidFill>
                  <a:schemeClr val="hlink"/>
                </a:solidFill>
                <a:hlinkClick r:id="rId3"/>
              </a:rPr>
              <a:t>https://www.freepik.com/free-vector/puppet-master-hands-manipulate-people_35686679.htm#fromView=search&amp;page=1&amp;position=5&amp;uuid=e65ddaa5-26d7-4f0a-aac6-889fb27c4182</a:t>
            </a:r>
            <a:r>
              <a:rPr lang="en"/>
              <a:t>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3061e17b41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3061e17b41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https://docs.google.com/document/d/1EHMRP4kxADwLsOkHwAbUWQaGD8EGfQ3D/edit</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02ab7ba48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02ab7ba48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https://docs.google.com/document/d/1EHMRP4kxADwLsOkHwAbUWQaGD8EGfQ3D/edit</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061e17b41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3061e17b41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https://docs.google.com/document/d/1EHMRP4kxADwLsOkHwAbUWQaGD8EGfQ3D/edit</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02ab7ba48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302ab7ba48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https://docs.google.com/document/d/1EHMRP4kxADwLsOkHwAbUWQaGD8EGfQ3D/edit</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061e17b41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061e17b41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b2693d97c_0_2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fb2693d97c_0_2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processing concept illustration by @storyset on freepik: </a:t>
            </a:r>
            <a:r>
              <a:rPr lang="en" u="sng">
                <a:solidFill>
                  <a:schemeClr val="hlink"/>
                </a:solidFill>
                <a:hlinkClick r:id="rId2"/>
              </a:rPr>
              <a:t>https://www.freepik.com/free-vector/data-processing-concept-illustration_11604317.htm#fromView=search&amp;page=1&amp;position=1&amp;uuid=11bf2fc4-31d2-4b85-9d74-342cc80b7259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LLMs are trained to predict the next word like in this example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084df2b44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084df2b44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302ab7ba48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302ab7ba48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https://docs.google.com/document/d/1EHMRP4kxADwLsOkHwAbUWQaGD8EGfQ3D/edit</a:t>
            </a:r>
            <a:endParaRPr/>
          </a:p>
          <a:p>
            <a:pPr indent="0" lvl="0" marL="0" rtl="0" algn="l">
              <a:spcBef>
                <a:spcPts val="0"/>
              </a:spcBef>
              <a:spcAft>
                <a:spcPts val="0"/>
              </a:spcAft>
              <a:buNone/>
            </a:pPr>
            <a:r>
              <a:rPr lang="en" u="sng">
                <a:solidFill>
                  <a:schemeClr val="hlink"/>
                </a:solidFill>
                <a:hlinkClick r:id="rId3"/>
              </a:rPr>
              <a:t>https://docs.google.com/document/d/1lpKvjP_Ez4O8HdxH20AJzkLTVFgwxk_U/edit#heading=h.ebxd1s7qtf30</a:t>
            </a:r>
            <a:r>
              <a:rPr lang="en"/>
              <a:t>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061e17b41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3061e17b41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https://docs.google.com/document/d/1EHMRP4kxADwLsOkHwAbUWQaGD8EGfQ3D/edit</a:t>
            </a:r>
            <a:endParaRPr/>
          </a:p>
          <a:p>
            <a:pPr indent="0" lvl="0" marL="0" rtl="0" algn="l">
              <a:spcBef>
                <a:spcPts val="0"/>
              </a:spcBef>
              <a:spcAft>
                <a:spcPts val="0"/>
              </a:spcAft>
              <a:buNone/>
            </a:pPr>
            <a:r>
              <a:rPr lang="en" u="sng">
                <a:solidFill>
                  <a:schemeClr val="hlink"/>
                </a:solidFill>
                <a:hlinkClick r:id="rId3"/>
              </a:rPr>
              <a:t>https://docs.google.com/document/d/1lpKvjP_Ez4O8HdxH20AJzkLTVFgwxk_U/edit#heading=h.ebxd1s7qtf30</a:t>
            </a:r>
            <a:r>
              <a:rPr lang="en"/>
              <a:t>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061e17b41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3061e17b41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https://docs.google.com/document/d/1EHMRP4kxADwLsOkHwAbUWQaGD8EGfQ3D/edit</a:t>
            </a:r>
            <a:endParaRPr/>
          </a:p>
          <a:p>
            <a:pPr indent="0" lvl="0" marL="0" rtl="0" algn="l">
              <a:spcBef>
                <a:spcPts val="0"/>
              </a:spcBef>
              <a:spcAft>
                <a:spcPts val="0"/>
              </a:spcAft>
              <a:buNone/>
            </a:pPr>
            <a:r>
              <a:rPr lang="en" u="sng">
                <a:solidFill>
                  <a:schemeClr val="hlink"/>
                </a:solidFill>
                <a:hlinkClick r:id="rId3"/>
              </a:rPr>
              <a:t>https://docs.google.com/document/d/1lpKvjP_Ez4O8HdxH20AJzkLTVFgwxk_U/edit#heading=h.ebxd1s7qtf30</a:t>
            </a:r>
            <a:r>
              <a:rPr lang="en"/>
              <a:t>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061e17b41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3061e17b41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https://docs.google.com/document/d/1EHMRP4kxADwLsOkHwAbUWQaGD8EGfQ3D/edit</a:t>
            </a:r>
            <a:endParaRPr/>
          </a:p>
          <a:p>
            <a:pPr indent="0" lvl="0" marL="0" rtl="0" algn="l">
              <a:spcBef>
                <a:spcPts val="0"/>
              </a:spcBef>
              <a:spcAft>
                <a:spcPts val="0"/>
              </a:spcAft>
              <a:buNone/>
            </a:pPr>
            <a:r>
              <a:rPr lang="en" u="sng">
                <a:solidFill>
                  <a:schemeClr val="hlink"/>
                </a:solidFill>
                <a:hlinkClick r:id="rId3"/>
              </a:rPr>
              <a:t>https://docs.google.com/document/d/1lpKvjP_Ez4O8HdxH20AJzkLTVFgwxk_U/edit#heading=h.ebxd1s7qtf30</a:t>
            </a:r>
            <a:r>
              <a:rPr lang="en"/>
              <a:t>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3061e17b41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3061e17b41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302ab7ba48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302ab7ba48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https://docs.google.com/document/d/1lpKvjP_Ez4O8HdxH20AJzkLTVFgwxk_U/edit</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3061e17b41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3061e17b41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https://docs.google.com/document/d/1lpKvjP_Ez4O8HdxH20AJzkLTVFgwxk_U/edit</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3061e17b41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3061e17b41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https://docs.google.com/document/d/1lpKvjP_Ez4O8HdxH20AJzkLTVFgwxk_U/edit</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02ab7ba48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02ab7ba48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https://docs.google.com/document/d/1lpKvjP_Ez4O8HdxH20AJzkLTVFgwxk_U/edit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 name="Google Shape;20;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9" name="Google Shape;59;p12"/>
          <p:cNvGrpSpPr/>
          <p:nvPr/>
        </p:nvGrpSpPr>
        <p:grpSpPr>
          <a:xfrm>
            <a:off x="0" y="0"/>
            <a:ext cx="9144003" cy="5143501"/>
            <a:chOff x="0" y="0"/>
            <a:chExt cx="9144003" cy="5143501"/>
          </a:xfrm>
        </p:grpSpPr>
        <p:pic>
          <p:nvPicPr>
            <p:cNvPr id="60" name="Google Shape;60;p12"/>
            <p:cNvPicPr preferRelativeResize="0"/>
            <p:nvPr/>
          </p:nvPicPr>
          <p:blipFill rotWithShape="1">
            <a:blip r:embed="rId2">
              <a:alphaModFix/>
            </a:blip>
            <a:srcRect b="0" l="75" r="5540" t="82446"/>
            <a:stretch/>
          </p:blipFill>
          <p:spPr>
            <a:xfrm>
              <a:off x="0" y="0"/>
              <a:ext cx="9144003" cy="5143501"/>
            </a:xfrm>
            <a:prstGeom prst="rect">
              <a:avLst/>
            </a:prstGeom>
            <a:noFill/>
            <a:ln>
              <a:noFill/>
            </a:ln>
          </p:spPr>
        </p:pic>
        <p:grpSp>
          <p:nvGrpSpPr>
            <p:cNvPr id="61" name="Google Shape;61;p12"/>
            <p:cNvGrpSpPr/>
            <p:nvPr/>
          </p:nvGrpSpPr>
          <p:grpSpPr>
            <a:xfrm>
              <a:off x="8194894" y="4595650"/>
              <a:ext cx="750713" cy="408650"/>
              <a:chOff x="8533769" y="4348375"/>
              <a:chExt cx="750713" cy="408650"/>
            </a:xfrm>
          </p:grpSpPr>
          <p:pic>
            <p:nvPicPr>
              <p:cNvPr id="62" name="Google Shape;62;p12"/>
              <p:cNvPicPr preferRelativeResize="0"/>
              <p:nvPr/>
            </p:nvPicPr>
            <p:blipFill>
              <a:blip r:embed="rId3">
                <a:alphaModFix/>
              </a:blip>
              <a:stretch>
                <a:fillRect/>
              </a:stretch>
            </p:blipFill>
            <p:spPr>
              <a:xfrm>
                <a:off x="8533769" y="4348375"/>
                <a:ext cx="750713" cy="408650"/>
              </a:xfrm>
              <a:prstGeom prst="rect">
                <a:avLst/>
              </a:prstGeom>
              <a:noFill/>
              <a:ln>
                <a:noFill/>
              </a:ln>
            </p:spPr>
          </p:pic>
          <p:sp>
            <p:nvSpPr>
              <p:cNvPr id="63" name="Google Shape;63;p12"/>
              <p:cNvSpPr/>
              <p:nvPr/>
            </p:nvSpPr>
            <p:spPr>
              <a:xfrm rot="10800000">
                <a:off x="8553850" y="4554525"/>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2"/>
              <p:cNvSpPr/>
              <p:nvPr/>
            </p:nvSpPr>
            <p:spPr>
              <a:xfrm rot="-8100000">
                <a:off x="8682941" y="4383788"/>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2"/>
              <p:cNvSpPr/>
              <p:nvPr/>
            </p:nvSpPr>
            <p:spPr>
              <a:xfrm>
                <a:off x="8580850" y="4382575"/>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66" name="Shape 66"/>
        <p:cNvGrpSpPr/>
        <p:nvPr/>
      </p:nvGrpSpPr>
      <p:grpSpPr>
        <a:xfrm>
          <a:off x="0" y="0"/>
          <a:ext cx="0" cy="0"/>
          <a:chOff x="0" y="0"/>
          <a:chExt cx="0" cy="0"/>
        </a:xfrm>
      </p:grpSpPr>
      <p:sp>
        <p:nvSpPr>
          <p:cNvPr id="67" name="Google Shape;67;p13"/>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 name="Google Shape;2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grpSp>
        <p:nvGrpSpPr>
          <p:cNvPr id="9" name="Google Shape;9;p1"/>
          <p:cNvGrpSpPr/>
          <p:nvPr/>
        </p:nvGrpSpPr>
        <p:grpSpPr>
          <a:xfrm>
            <a:off x="0" y="0"/>
            <a:ext cx="9144003" cy="5143501"/>
            <a:chOff x="0" y="0"/>
            <a:chExt cx="9144003" cy="5143501"/>
          </a:xfrm>
        </p:grpSpPr>
        <p:pic>
          <p:nvPicPr>
            <p:cNvPr id="10" name="Google Shape;10;p1"/>
            <p:cNvPicPr preferRelativeResize="0"/>
            <p:nvPr/>
          </p:nvPicPr>
          <p:blipFill rotWithShape="1">
            <a:blip r:embed="rId1">
              <a:alphaModFix/>
            </a:blip>
            <a:srcRect b="0" l="75" r="5540" t="82951"/>
            <a:stretch/>
          </p:blipFill>
          <p:spPr>
            <a:xfrm>
              <a:off x="0" y="0"/>
              <a:ext cx="9144003" cy="5143501"/>
            </a:xfrm>
            <a:prstGeom prst="rect">
              <a:avLst/>
            </a:prstGeom>
            <a:noFill/>
            <a:ln>
              <a:noFill/>
            </a:ln>
          </p:spPr>
        </p:pic>
        <p:pic>
          <p:nvPicPr>
            <p:cNvPr id="11" name="Google Shape;11;p1"/>
            <p:cNvPicPr preferRelativeResize="0"/>
            <p:nvPr/>
          </p:nvPicPr>
          <p:blipFill rotWithShape="1">
            <a:blip r:embed="rId1">
              <a:alphaModFix/>
            </a:blip>
            <a:srcRect b="34156" l="68510" r="13836" t="19598"/>
            <a:stretch/>
          </p:blipFill>
          <p:spPr>
            <a:xfrm>
              <a:off x="7433700" y="3238500"/>
              <a:ext cx="1710300" cy="1905000"/>
            </a:xfrm>
            <a:prstGeom prst="rect">
              <a:avLst/>
            </a:prstGeom>
            <a:noFill/>
            <a:ln>
              <a:noFill/>
            </a:ln>
          </p:spPr>
        </p:pic>
        <p:grpSp>
          <p:nvGrpSpPr>
            <p:cNvPr id="12" name="Google Shape;12;p1"/>
            <p:cNvGrpSpPr/>
            <p:nvPr/>
          </p:nvGrpSpPr>
          <p:grpSpPr>
            <a:xfrm>
              <a:off x="6591269" y="4603050"/>
              <a:ext cx="750713" cy="408650"/>
              <a:chOff x="6930144" y="4355775"/>
              <a:chExt cx="750713" cy="408650"/>
            </a:xfrm>
          </p:grpSpPr>
          <p:pic>
            <p:nvPicPr>
              <p:cNvPr id="13" name="Google Shape;13;p1"/>
              <p:cNvPicPr preferRelativeResize="0"/>
              <p:nvPr/>
            </p:nvPicPr>
            <p:blipFill>
              <a:blip r:embed="rId2">
                <a:alphaModFix/>
              </a:blip>
              <a:stretch>
                <a:fillRect/>
              </a:stretch>
            </p:blipFill>
            <p:spPr>
              <a:xfrm>
                <a:off x="6930144" y="4355775"/>
                <a:ext cx="750713" cy="408650"/>
              </a:xfrm>
              <a:prstGeom prst="rect">
                <a:avLst/>
              </a:prstGeom>
              <a:noFill/>
              <a:ln>
                <a:noFill/>
              </a:ln>
            </p:spPr>
          </p:pic>
          <p:sp>
            <p:nvSpPr>
              <p:cNvPr id="14" name="Google Shape;14;p1"/>
              <p:cNvSpPr/>
              <p:nvPr/>
            </p:nvSpPr>
            <p:spPr>
              <a:xfrm rot="10800000">
                <a:off x="6945700" y="4562475"/>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 name="Google Shape;15;p1"/>
              <p:cNvSpPr/>
              <p:nvPr/>
            </p:nvSpPr>
            <p:spPr>
              <a:xfrm rot="-8100000">
                <a:off x="7074791" y="4391738"/>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 name="Google Shape;16;p1"/>
              <p:cNvSpPr/>
              <p:nvPr/>
            </p:nvSpPr>
            <p:spPr>
              <a:xfrm>
                <a:off x="6972700" y="4390525"/>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7" name="Google Shape;17;p1"/>
          <p:cNvSpPr/>
          <p:nvPr/>
        </p:nvSpPr>
        <p:spPr>
          <a:xfrm>
            <a:off x="0" y="-25175"/>
            <a:ext cx="9160500" cy="5179800"/>
          </a:xfrm>
          <a:prstGeom prst="rect">
            <a:avLst/>
          </a:prstGeom>
          <a:solidFill>
            <a:srgbClr val="FFFFFF"/>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hyperlink" Target="https://creativecommons.org/licenses/by/4.0/" TargetMode="External"/><Relationship Id="rId6" Type="http://schemas.openxmlformats.org/officeDocument/2006/relationships/hyperlink" Target="https://uwaterloo.ca/associate-vice-president-academic/sites/default/files/uploads/documents/genai-overview-final-june-2024.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0" Type="http://schemas.openxmlformats.org/officeDocument/2006/relationships/image" Target="../media/image69.png"/><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60.png"/><Relationship Id="rId4" Type="http://schemas.openxmlformats.org/officeDocument/2006/relationships/image" Target="../media/image66.png"/><Relationship Id="rId9" Type="http://schemas.openxmlformats.org/officeDocument/2006/relationships/image" Target="../media/image72.png"/><Relationship Id="rId5" Type="http://schemas.openxmlformats.org/officeDocument/2006/relationships/image" Target="../media/image59.png"/><Relationship Id="rId6" Type="http://schemas.openxmlformats.org/officeDocument/2006/relationships/image" Target="../media/image63.png"/><Relationship Id="rId7" Type="http://schemas.openxmlformats.org/officeDocument/2006/relationships/image" Target="../media/image74.png"/><Relationship Id="rId8" Type="http://schemas.openxmlformats.org/officeDocument/2006/relationships/image" Target="../media/image6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7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7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7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7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7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7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80.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7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7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8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hyperlink" Target="https://www.mentimeter.com/app/presentation/n/alndtemizo29vdetz4m1dm6rbexh1qbj/present?question=853rx2w7uke4"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32.jp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36.png"/><Relationship Id="rId7" Type="http://schemas.openxmlformats.org/officeDocument/2006/relationships/image" Target="../media/image28.png"/><Relationship Id="rId8"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1.png"/><Relationship Id="rId8"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home.vib.be/#/knowledge-base/article/1322"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hyperlink" Target="https://kb.vib.be/#/article/13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hyperlink" Target="https://www.mentimeter.com/app/presentation/n/aleh4qrubhohuvefsh6evp9ymbkwwx2d/present?question=wjz3433nign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7.jpg"/><Relationship Id="rId4" Type="http://schemas.openxmlformats.org/officeDocument/2006/relationships/hyperlink" Target="https://www.freepik.com/author/rawpixel-com" TargetMode="External"/><Relationship Id="rId5" Type="http://schemas.openxmlformats.org/officeDocument/2006/relationships/hyperlink" Target="https://www.freepik.com/author/rawpixel-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7.jpg"/><Relationship Id="rId4" Type="http://schemas.openxmlformats.org/officeDocument/2006/relationships/hyperlink" Target="https://www.freepik.com/author/rawpixel-com" TargetMode="External"/><Relationship Id="rId5" Type="http://schemas.openxmlformats.org/officeDocument/2006/relationships/hyperlink" Target="https://www.freepik.com/author/rawpixel-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7.jpg"/><Relationship Id="rId4" Type="http://schemas.openxmlformats.org/officeDocument/2006/relationships/hyperlink" Target="https://www.freepik.com/author/rawpixel-com" TargetMode="External"/><Relationship Id="rId5" Type="http://schemas.openxmlformats.org/officeDocument/2006/relationships/hyperlink" Target="https://www.freepik.com/author/rawpixel-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7.jpg"/><Relationship Id="rId4" Type="http://schemas.openxmlformats.org/officeDocument/2006/relationships/hyperlink" Target="https://www.freepik.com/author/rawpixel-com" TargetMode="External"/><Relationship Id="rId5" Type="http://schemas.openxmlformats.org/officeDocument/2006/relationships/hyperlink" Target="https://www.freepik.com/author/rawpixel-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7.jpg"/><Relationship Id="rId4" Type="http://schemas.openxmlformats.org/officeDocument/2006/relationships/hyperlink" Target="https://www.freepik.com/author/rawpixel-com" TargetMode="External"/><Relationship Id="rId5" Type="http://schemas.openxmlformats.org/officeDocument/2006/relationships/hyperlink" Target="https://www.freepik.com/author/rawpixel-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www.europarl.europa.eu/doceo/document/TA-9-2024-0138_EN.pdf" TargetMode="External"/><Relationship Id="rId4" Type="http://schemas.openxmlformats.org/officeDocument/2006/relationships/image" Target="../media/image47.jpg"/><Relationship Id="rId5" Type="http://schemas.openxmlformats.org/officeDocument/2006/relationships/hyperlink" Target="https://www.freepik.com/author/rawpixel-com" TargetMode="External"/><Relationship Id="rId6" Type="http://schemas.openxmlformats.org/officeDocument/2006/relationships/hyperlink" Target="https://www.freepik.com/author/rawpixel-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www.europarl.europa.eu/doceo/document/TA-9-2024-0138_EN.pdf" TargetMode="External"/><Relationship Id="rId4" Type="http://schemas.openxmlformats.org/officeDocument/2006/relationships/image" Target="../media/image47.jpg"/><Relationship Id="rId5" Type="http://schemas.openxmlformats.org/officeDocument/2006/relationships/hyperlink" Target="https://www.freepik.com/author/rawpixel-com" TargetMode="External"/><Relationship Id="rId6" Type="http://schemas.openxmlformats.org/officeDocument/2006/relationships/hyperlink" Target="https://www.freepik.com/author/rawpixel-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3.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hyperlink" Target="https://www.ox.ac.uk/news/features/hidden-cost-ai-conversation-professor-mark-graha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hyperlink" Target="https://www.ox.ac.uk/news/features/hidden-cost-ai-conversation-professor-mark-graham" TargetMode="Externa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0.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44.jpg"/><Relationship Id="rId4" Type="http://schemas.openxmlformats.org/officeDocument/2006/relationships/image" Target="../media/image52.jpg"/><Relationship Id="rId5" Type="http://schemas.openxmlformats.org/officeDocument/2006/relationships/image" Target="../media/image57.jpg"/><Relationship Id="rId6" Type="http://schemas.openxmlformats.org/officeDocument/2006/relationships/image" Target="../media/image5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48.jpg"/><Relationship Id="rId4" Type="http://schemas.openxmlformats.org/officeDocument/2006/relationships/image" Target="../media/image50.jpg"/><Relationship Id="rId5" Type="http://schemas.openxmlformats.org/officeDocument/2006/relationships/image" Target="../media/image56.jpg"/><Relationship Id="rId6" Type="http://schemas.openxmlformats.org/officeDocument/2006/relationships/image" Target="../media/image5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49.jpg"/><Relationship Id="rId4" Type="http://schemas.openxmlformats.org/officeDocument/2006/relationships/image" Target="../media/image73.jpg"/><Relationship Id="rId5" Type="http://schemas.openxmlformats.org/officeDocument/2006/relationships/image" Target="../media/image68.jpg"/><Relationship Id="rId6" Type="http://schemas.openxmlformats.org/officeDocument/2006/relationships/image" Target="../media/image6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4.jpg"/><Relationship Id="rId4" Type="http://schemas.openxmlformats.org/officeDocument/2006/relationships/image" Target="../media/image67.jpg"/><Relationship Id="rId5" Type="http://schemas.openxmlformats.org/officeDocument/2006/relationships/image" Target="../media/image71.jpg"/><Relationship Id="rId6" Type="http://schemas.openxmlformats.org/officeDocument/2006/relationships/image" Target="../media/image6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54.jpg"/><Relationship Id="rId4" Type="http://schemas.openxmlformats.org/officeDocument/2006/relationships/image" Target="../media/image67.jpg"/><Relationship Id="rId5" Type="http://schemas.openxmlformats.org/officeDocument/2006/relationships/image" Target="../media/image71.jpg"/><Relationship Id="rId6" Type="http://schemas.openxmlformats.org/officeDocument/2006/relationships/image" Target="../media/image64.jpg"/><Relationship Id="rId7"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hyperlink" Target="https://copilot.cloud.microsoft/?fromcode=cmc&amp;redirectid=0FE8FBB391724E64944B4907893AF7AC&amp;auth=2"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hyperlink" Target="https://github.com/vibbits/introduction-to-generative-ai"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b="0" l="75" r="5540" t="11071"/>
          <a:stretch/>
        </p:blipFill>
        <p:spPr>
          <a:xfrm>
            <a:off x="34387" y="0"/>
            <a:ext cx="9075226" cy="3507216"/>
          </a:xfrm>
          <a:prstGeom prst="rect">
            <a:avLst/>
          </a:prstGeom>
          <a:noFill/>
          <a:ln>
            <a:noFill/>
          </a:ln>
        </p:spPr>
      </p:pic>
      <p:sp>
        <p:nvSpPr>
          <p:cNvPr id="73" name="Google Shape;73;p14"/>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2800">
              <a:solidFill>
                <a:srgbClr val="595959"/>
              </a:solidFill>
            </a:endParaRPr>
          </a:p>
        </p:txBody>
      </p:sp>
      <p:sp>
        <p:nvSpPr>
          <p:cNvPr id="74" name="Google Shape;74;p14"/>
          <p:cNvSpPr txBox="1"/>
          <p:nvPr/>
        </p:nvSpPr>
        <p:spPr>
          <a:xfrm>
            <a:off x="603750" y="2968825"/>
            <a:ext cx="583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3F3F3"/>
                </a:solidFill>
                <a:latin typeface="Oswald"/>
                <a:ea typeface="Oswald"/>
                <a:cs typeface="Oswald"/>
                <a:sym typeface="Oswald"/>
              </a:rPr>
              <a:t>Alexander Botzki and Bruna Piereck</a:t>
            </a:r>
            <a:endParaRPr sz="1800">
              <a:solidFill>
                <a:srgbClr val="F3F3F3"/>
              </a:solidFill>
              <a:latin typeface="Oswald"/>
              <a:ea typeface="Oswald"/>
              <a:cs typeface="Oswald"/>
              <a:sym typeface="Oswald"/>
            </a:endParaRPr>
          </a:p>
        </p:txBody>
      </p:sp>
      <p:pic>
        <p:nvPicPr>
          <p:cNvPr id="75" name="Google Shape;75;p14"/>
          <p:cNvPicPr preferRelativeResize="0"/>
          <p:nvPr/>
        </p:nvPicPr>
        <p:blipFill>
          <a:blip r:embed="rId4">
            <a:alphaModFix/>
          </a:blip>
          <a:stretch>
            <a:fillRect/>
          </a:stretch>
        </p:blipFill>
        <p:spPr>
          <a:xfrm>
            <a:off x="6900423" y="4473900"/>
            <a:ext cx="1168025" cy="408650"/>
          </a:xfrm>
          <a:prstGeom prst="rect">
            <a:avLst/>
          </a:prstGeom>
          <a:noFill/>
          <a:ln>
            <a:noFill/>
          </a:ln>
        </p:spPr>
      </p:pic>
      <p:sp>
        <p:nvSpPr>
          <p:cNvPr id="76" name="Google Shape;76;p14"/>
          <p:cNvSpPr txBox="1"/>
          <p:nvPr/>
        </p:nvSpPr>
        <p:spPr>
          <a:xfrm>
            <a:off x="6900500" y="4797300"/>
            <a:ext cx="1167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rgbClr val="0097A7"/>
                </a:solidFill>
                <a:latin typeface="Oswald"/>
                <a:ea typeface="Oswald"/>
                <a:cs typeface="Oswald"/>
                <a:sym typeface="Oswald"/>
                <a:hlinkClick r:id="rId5">
                  <a:extLst>
                    <a:ext uri="{A12FA001-AC4F-418D-AE19-62706E023703}">
                      <ahyp:hlinkClr val="tx"/>
                    </a:ext>
                  </a:extLst>
                </a:hlinkClick>
              </a:rPr>
              <a:t>_______C C B Y   4.0_______</a:t>
            </a:r>
            <a:endParaRPr sz="800">
              <a:solidFill>
                <a:srgbClr val="B7B7B7"/>
              </a:solidFill>
              <a:latin typeface="Oswald"/>
              <a:ea typeface="Oswald"/>
              <a:cs typeface="Oswald"/>
              <a:sym typeface="Oswald"/>
            </a:endParaRPr>
          </a:p>
        </p:txBody>
      </p:sp>
      <p:sp>
        <p:nvSpPr>
          <p:cNvPr id="77" name="Google Shape;77;p14"/>
          <p:cNvSpPr txBox="1"/>
          <p:nvPr/>
        </p:nvSpPr>
        <p:spPr>
          <a:xfrm>
            <a:off x="68775" y="4616150"/>
            <a:ext cx="5839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3F3F3"/>
                </a:solidFill>
                <a:latin typeface="Oswald"/>
                <a:ea typeface="Oswald"/>
                <a:cs typeface="Oswald"/>
                <a:sym typeface="Oswald"/>
              </a:rPr>
              <a:t>This material was inspired by “Generative Artificial Intelligence (GenAI) overview” from Waterloo university </a:t>
            </a:r>
            <a:r>
              <a:rPr lang="en" sz="900" u="sng">
                <a:solidFill>
                  <a:srgbClr val="0097A7"/>
                </a:solidFill>
                <a:latin typeface="Oswald"/>
                <a:ea typeface="Oswald"/>
                <a:cs typeface="Oswald"/>
                <a:sym typeface="Oswald"/>
                <a:hlinkClick r:id="rId6">
                  <a:extLst>
                    <a:ext uri="{A12FA001-AC4F-418D-AE19-62706E023703}">
                      <ahyp:hlinkClr val="tx"/>
                    </a:ext>
                  </a:extLst>
                </a:hlinkClick>
              </a:rPr>
              <a:t>v1.0 Mckensie MA, et al 2024</a:t>
            </a:r>
            <a:endParaRPr sz="900">
              <a:solidFill>
                <a:srgbClr val="F3F3F3"/>
              </a:solidFill>
              <a:latin typeface="Oswald"/>
              <a:ea typeface="Oswald"/>
              <a:cs typeface="Oswald"/>
              <a:sym typeface="Oswald"/>
            </a:endParaRPr>
          </a:p>
        </p:txBody>
      </p:sp>
      <p:sp>
        <p:nvSpPr>
          <p:cNvPr id="78" name="Google Shape;78;p14"/>
          <p:cNvSpPr txBox="1"/>
          <p:nvPr/>
        </p:nvSpPr>
        <p:spPr>
          <a:xfrm>
            <a:off x="68775" y="4820400"/>
            <a:ext cx="5839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3F3F3"/>
                </a:solidFill>
                <a:latin typeface="Oswald"/>
                <a:ea typeface="Oswald"/>
                <a:cs typeface="Oswald"/>
                <a:sym typeface="Oswald"/>
              </a:rPr>
              <a:t>Speakers note and links can be found in most slides of this presentation in the notes portion of the slide.</a:t>
            </a:r>
            <a:endParaRPr sz="900">
              <a:solidFill>
                <a:srgbClr val="F3F3F3"/>
              </a:solidFill>
              <a:latin typeface="Oswald"/>
              <a:ea typeface="Oswald"/>
              <a:cs typeface="Oswald"/>
              <a:sym typeface="Oswald"/>
            </a:endParaRPr>
          </a:p>
        </p:txBody>
      </p:sp>
      <p:sp>
        <p:nvSpPr>
          <p:cNvPr id="79" name="Google Shape;79;p14"/>
          <p:cNvSpPr txBox="1"/>
          <p:nvPr/>
        </p:nvSpPr>
        <p:spPr>
          <a:xfrm>
            <a:off x="847475" y="1450850"/>
            <a:ext cx="5839200" cy="11697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Strategic use of</a:t>
            </a:r>
            <a:endParaRPr sz="3200">
              <a:solidFill>
                <a:srgbClr val="F3F3F3"/>
              </a:solidFill>
              <a:latin typeface="Oswald"/>
              <a:ea typeface="Oswald"/>
              <a:cs typeface="Oswald"/>
              <a:sym typeface="Oswald"/>
            </a:endParaRPr>
          </a:p>
          <a:p>
            <a:pPr indent="0" lvl="0" marL="0" rtl="0" algn="l">
              <a:spcBef>
                <a:spcPts val="0"/>
              </a:spcBef>
              <a:spcAft>
                <a:spcPts val="0"/>
              </a:spcAft>
              <a:buNone/>
            </a:pPr>
            <a:r>
              <a:rPr lang="en" sz="3200">
                <a:solidFill>
                  <a:srgbClr val="F3F3F3"/>
                </a:solidFill>
                <a:latin typeface="Oswald"/>
                <a:ea typeface="Oswald"/>
                <a:cs typeface="Oswald"/>
                <a:sym typeface="Oswald"/>
              </a:rPr>
              <a:t>Generative AI</a:t>
            </a:r>
            <a:endParaRPr sz="3200">
              <a:solidFill>
                <a:srgbClr val="F3F3F3"/>
              </a:solidFill>
              <a:latin typeface="Oswald"/>
              <a:ea typeface="Oswald"/>
              <a:cs typeface="Oswald"/>
              <a:sym typeface="Oswald"/>
            </a:endParaRPr>
          </a:p>
        </p:txBody>
      </p:sp>
      <p:sp>
        <p:nvSpPr>
          <p:cNvPr id="80" name="Google Shape;80;p14"/>
          <p:cNvSpPr txBox="1"/>
          <p:nvPr/>
        </p:nvSpPr>
        <p:spPr>
          <a:xfrm rot="-5400000">
            <a:off x="-33600" y="1596900"/>
            <a:ext cx="148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3F3F3"/>
                </a:solidFill>
                <a:latin typeface="Oswald"/>
                <a:ea typeface="Oswald"/>
                <a:cs typeface="Oswald"/>
                <a:sym typeface="Oswald"/>
              </a:rPr>
              <a:t>introduction</a:t>
            </a:r>
            <a:endParaRPr sz="1800">
              <a:solidFill>
                <a:srgbClr val="F3F3F3"/>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What is behind AI ?</a:t>
            </a:r>
            <a:endParaRPr sz="3200">
              <a:solidFill>
                <a:srgbClr val="F3F3F3"/>
              </a:solidFill>
              <a:latin typeface="Oswald"/>
              <a:ea typeface="Oswald"/>
              <a:cs typeface="Oswald"/>
              <a:sym typeface="Oswald"/>
            </a:endParaRPr>
          </a:p>
        </p:txBody>
      </p:sp>
      <p:sp>
        <p:nvSpPr>
          <p:cNvPr id="193" name="Google Shape;193;p23"/>
          <p:cNvSpPr txBox="1"/>
          <p:nvPr/>
        </p:nvSpPr>
        <p:spPr>
          <a:xfrm>
            <a:off x="232275" y="916850"/>
            <a:ext cx="58392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Statistics based</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pic>
        <p:nvPicPr>
          <p:cNvPr id="194" name="Google Shape;194;p23"/>
          <p:cNvPicPr preferRelativeResize="0"/>
          <p:nvPr/>
        </p:nvPicPr>
        <p:blipFill rotWithShape="1">
          <a:blip r:embed="rId3">
            <a:alphaModFix/>
          </a:blip>
          <a:srcRect b="12542" l="10002" r="15180" t="30002"/>
          <a:stretch/>
        </p:blipFill>
        <p:spPr>
          <a:xfrm>
            <a:off x="4127500" y="1170300"/>
            <a:ext cx="3848100" cy="2955300"/>
          </a:xfrm>
          <a:prstGeom prst="rect">
            <a:avLst/>
          </a:prstGeom>
          <a:noFill/>
          <a:ln>
            <a:noFill/>
          </a:ln>
          <a:effectLst>
            <a:outerShdw blurRad="100013" rotWithShape="0" algn="bl" dir="1800000" dist="57150">
              <a:srgbClr val="CCCCCC">
                <a:alpha val="50000"/>
              </a:srgbClr>
            </a:outerShdw>
          </a:effectLst>
        </p:spPr>
      </p:pic>
      <p:sp>
        <p:nvSpPr>
          <p:cNvPr id="195" name="Google Shape;195;p23"/>
          <p:cNvSpPr txBox="1"/>
          <p:nvPr/>
        </p:nvSpPr>
        <p:spPr>
          <a:xfrm>
            <a:off x="6222975" y="3899600"/>
            <a:ext cx="86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B7B7B7"/>
                </a:solidFill>
              </a:rPr>
              <a:t>@storyset on freepik</a:t>
            </a:r>
            <a:endParaRPr sz="800">
              <a:solidFill>
                <a:srgbClr val="B7B7B7"/>
              </a:solidFill>
            </a:endParaRPr>
          </a:p>
        </p:txBody>
      </p:sp>
      <p:sp>
        <p:nvSpPr>
          <p:cNvPr id="196" name="Google Shape;196;p23"/>
          <p:cNvSpPr txBox="1"/>
          <p:nvPr/>
        </p:nvSpPr>
        <p:spPr>
          <a:xfrm>
            <a:off x="340775" y="4613775"/>
            <a:ext cx="4489800" cy="461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00"/>
                </a:solidFill>
                <a:latin typeface="Oswald"/>
                <a:ea typeface="Oswald"/>
                <a:cs typeface="Oswald"/>
                <a:sym typeface="Oswald"/>
              </a:rPr>
              <a:t>“ This was seasoned with pepper and __________ ”</a:t>
            </a:r>
            <a:endParaRPr sz="1800">
              <a:solidFill>
                <a:srgbClr val="000000"/>
              </a:solidFill>
              <a:latin typeface="Oswald"/>
              <a:ea typeface="Oswald"/>
              <a:cs typeface="Oswald"/>
              <a:sym typeface="Oswald"/>
            </a:endParaRPr>
          </a:p>
        </p:txBody>
      </p:sp>
      <p:sp>
        <p:nvSpPr>
          <p:cNvPr id="197" name="Google Shape;197;p23"/>
          <p:cNvSpPr/>
          <p:nvPr/>
        </p:nvSpPr>
        <p:spPr>
          <a:xfrm>
            <a:off x="291075" y="4567675"/>
            <a:ext cx="4489800" cy="461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3"/>
          <p:cNvSpPr txBox="1"/>
          <p:nvPr/>
        </p:nvSpPr>
        <p:spPr>
          <a:xfrm>
            <a:off x="379725" y="3693375"/>
            <a:ext cx="2940300" cy="7389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00"/>
                </a:solidFill>
                <a:latin typeface="Oswald"/>
                <a:ea typeface="Oswald"/>
                <a:cs typeface="Oswald"/>
                <a:sym typeface="Oswald"/>
              </a:rPr>
              <a:t>LLMs = Large language models</a:t>
            </a:r>
            <a:endParaRPr sz="1800">
              <a:solidFill>
                <a:srgbClr val="000000"/>
              </a:solidFill>
              <a:latin typeface="Oswald"/>
              <a:ea typeface="Oswald"/>
              <a:cs typeface="Oswald"/>
              <a:sym typeface="Oswald"/>
            </a:endParaRPr>
          </a:p>
          <a:p>
            <a:pPr indent="457200" lvl="0" marL="0" rtl="0" algn="l">
              <a:spcBef>
                <a:spcPts val="0"/>
              </a:spcBef>
              <a:spcAft>
                <a:spcPts val="0"/>
              </a:spcAft>
              <a:buNone/>
            </a:pPr>
            <a:r>
              <a:rPr lang="en" sz="1800">
                <a:solidFill>
                  <a:srgbClr val="000000"/>
                </a:solidFill>
                <a:latin typeface="Oswald"/>
                <a:ea typeface="Oswald"/>
                <a:cs typeface="Oswald"/>
                <a:sym typeface="Oswald"/>
              </a:rPr>
              <a:t>   Predict the next word</a:t>
            </a:r>
            <a:endParaRPr sz="1800">
              <a:solidFill>
                <a:srgbClr val="F6B26B"/>
              </a:solidFill>
              <a:latin typeface="Oswald"/>
              <a:ea typeface="Oswald"/>
              <a:cs typeface="Oswald"/>
              <a:sym typeface="Oswald"/>
            </a:endParaRPr>
          </a:p>
        </p:txBody>
      </p:sp>
      <p:sp>
        <p:nvSpPr>
          <p:cNvPr id="199" name="Google Shape;199;p23"/>
          <p:cNvSpPr/>
          <p:nvPr/>
        </p:nvSpPr>
        <p:spPr>
          <a:xfrm>
            <a:off x="291075" y="3608725"/>
            <a:ext cx="2940300" cy="7389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13"/>
          <p:cNvSpPr txBox="1"/>
          <p:nvPr/>
        </p:nvSpPr>
        <p:spPr>
          <a:xfrm>
            <a:off x="184150" y="130750"/>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26324B"/>
                </a:solidFill>
                <a:latin typeface="Oswald"/>
                <a:ea typeface="Oswald"/>
                <a:cs typeface="Oswald"/>
                <a:sym typeface="Oswald"/>
              </a:rPr>
              <a:t>Prompt a Prompt</a:t>
            </a:r>
            <a:endParaRPr sz="1900">
              <a:solidFill>
                <a:srgbClr val="26324B"/>
              </a:solidFill>
              <a:latin typeface="Oswald"/>
              <a:ea typeface="Oswald"/>
              <a:cs typeface="Oswald"/>
              <a:sym typeface="Oswald"/>
            </a:endParaRPr>
          </a:p>
        </p:txBody>
      </p:sp>
      <p:sp>
        <p:nvSpPr>
          <p:cNvPr id="1404" name="Google Shape;1404;p113"/>
          <p:cNvSpPr txBox="1"/>
          <p:nvPr/>
        </p:nvSpPr>
        <p:spPr>
          <a:xfrm>
            <a:off x="392600" y="807850"/>
            <a:ext cx="84726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I want you to become my expert in creating prompts. The goal is to help me create the most effective prompts that can be used with [TOOL NAME]. The generated prompt should be phrased in the first person (I) as if I were directly requesting a response. Your response will be in the following format:</a:t>
            </a:r>
            <a:br>
              <a:rPr lang="en" sz="1500">
                <a:solidFill>
                  <a:schemeClr val="dk1"/>
                </a:solidFill>
              </a:rPr>
            </a:br>
            <a:endParaRPr sz="1500">
              <a:solidFill>
                <a:schemeClr val="dk1"/>
              </a:solidFill>
            </a:endParaRPr>
          </a:p>
          <a:p>
            <a:pPr indent="0" lvl="0" marL="0" rtl="0" algn="l">
              <a:spcBef>
                <a:spcPts val="0"/>
              </a:spcBef>
              <a:spcAft>
                <a:spcPts val="0"/>
              </a:spcAft>
              <a:buNone/>
            </a:pPr>
            <a:r>
              <a:rPr b="1" lang="en" sz="1500">
                <a:solidFill>
                  <a:schemeClr val="accent5"/>
                </a:solidFill>
              </a:rPr>
              <a:t>Prompt</a:t>
            </a:r>
            <a:r>
              <a:rPr lang="en" sz="1500">
                <a:solidFill>
                  <a:srgbClr val="EF7500"/>
                </a:solidFill>
              </a:rPr>
              <a:t>:</a:t>
            </a:r>
            <a:endParaRPr sz="1500">
              <a:solidFill>
                <a:srgbClr val="EF7500"/>
              </a:solidFill>
            </a:endParaRPr>
          </a:p>
          <a:p>
            <a:pPr indent="0" lvl="0" marL="0" rtl="0" algn="l">
              <a:spcBef>
                <a:spcPts val="0"/>
              </a:spcBef>
              <a:spcAft>
                <a:spcPts val="0"/>
              </a:spcAft>
              <a:buNone/>
            </a:pPr>
            <a:r>
              <a:rPr lang="en" sz="1500">
                <a:solidFill>
                  <a:schemeClr val="dk1"/>
                </a:solidFill>
              </a:rPr>
              <a:t>{</a:t>
            </a:r>
            <a:r>
              <a:rPr lang="en" sz="1500">
                <a:solidFill>
                  <a:schemeClr val="dk1"/>
                </a:solidFill>
              </a:rPr>
              <a:t>Provide the best possible prompt according to my request. There are no restrictions on the length of the prompt. Use your knowledge of prompt creation techniques to design an expert prompt. </a:t>
            </a:r>
            <a:r>
              <a:rPr b="1" lang="en" sz="1500">
                <a:solidFill>
                  <a:schemeClr val="accent5"/>
                </a:solidFill>
              </a:rPr>
              <a:t>Do not assume any details</a:t>
            </a:r>
            <a:r>
              <a:rPr lang="en" sz="1500">
                <a:solidFill>
                  <a:schemeClr val="dk1"/>
                </a:solidFill>
              </a:rPr>
              <a:t>, we will add to the prompt as we go along. Formulate the prompt as a request to receive a response from [TOOL NAME]. An</a:t>
            </a:r>
            <a:r>
              <a:rPr b="1" lang="en" sz="1500">
                <a:solidFill>
                  <a:schemeClr val="accent5"/>
                </a:solidFill>
              </a:rPr>
              <a:t> example would be</a:t>
            </a:r>
            <a:r>
              <a:rPr lang="en" sz="1500">
                <a:solidFill>
                  <a:schemeClr val="dk1"/>
                </a:solidFill>
              </a:rPr>
              <a:t> "You will act as an expert in physics to explain the nature of the universe to me...". Highlight this section with '&gt;' markdown formatting. Do not add any additional quotation marks}.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 sz="1500">
                <a:solidFill>
                  <a:schemeClr val="accent5"/>
                </a:solidFill>
              </a:rPr>
              <a:t>Possible additions:</a:t>
            </a:r>
            <a:endParaRPr b="1" sz="1500">
              <a:solidFill>
                <a:schemeClr val="accent5"/>
              </a:solidFill>
            </a:endParaRPr>
          </a:p>
          <a:p>
            <a:pPr indent="0" lvl="0" marL="0" rtl="0" algn="l">
              <a:spcBef>
                <a:spcPts val="0"/>
              </a:spcBef>
              <a:spcAft>
                <a:spcPts val="0"/>
              </a:spcAft>
              <a:buNone/>
            </a:pPr>
            <a:r>
              <a:rPr lang="en" sz="1500">
                <a:solidFill>
                  <a:schemeClr val="dk1"/>
                </a:solidFill>
              </a:rPr>
              <a:t>{</a:t>
            </a:r>
            <a:r>
              <a:rPr b="1" lang="en" sz="1500">
                <a:solidFill>
                  <a:schemeClr val="accent5"/>
                </a:solidFill>
              </a:rPr>
              <a:t>Create three possible addition</a:t>
            </a:r>
            <a:r>
              <a:rPr lang="en" sz="1500">
                <a:solidFill>
                  <a:schemeClr val="dk1"/>
                </a:solidFill>
              </a:rPr>
              <a:t>s that can be incorporated directly into the prompt. These should be additions to </a:t>
            </a:r>
            <a:r>
              <a:rPr b="1" lang="en" sz="1500">
                <a:solidFill>
                  <a:schemeClr val="accent5"/>
                </a:solidFill>
              </a:rPr>
              <a:t>expand the details </a:t>
            </a:r>
            <a:r>
              <a:rPr lang="en" sz="1500">
                <a:solidFill>
                  <a:schemeClr val="dk1"/>
                </a:solidFill>
              </a:rPr>
              <a:t>of the prompt. The options will be very precise and listed with capital letters. </a:t>
            </a:r>
            <a:r>
              <a:rPr b="1" lang="en" sz="1500">
                <a:solidFill>
                  <a:schemeClr val="accent5"/>
                </a:solidFill>
              </a:rPr>
              <a:t>Always update with new additions after each answer</a:t>
            </a:r>
            <a:r>
              <a:rPr lang="en" sz="1500">
                <a:solidFill>
                  <a:schemeClr val="dk1"/>
                </a:solidFill>
              </a:rPr>
              <a:t>}.</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14"/>
          <p:cNvSpPr txBox="1"/>
          <p:nvPr/>
        </p:nvSpPr>
        <p:spPr>
          <a:xfrm>
            <a:off x="184150" y="130750"/>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26324B"/>
                </a:solidFill>
                <a:latin typeface="Oswald"/>
                <a:ea typeface="Oswald"/>
                <a:cs typeface="Oswald"/>
                <a:sym typeface="Oswald"/>
              </a:rPr>
              <a:t>Prompt a Prompt</a:t>
            </a:r>
            <a:endParaRPr sz="1900">
              <a:solidFill>
                <a:srgbClr val="26324B"/>
              </a:solidFill>
              <a:latin typeface="Oswald"/>
              <a:ea typeface="Oswald"/>
              <a:cs typeface="Oswald"/>
              <a:sym typeface="Oswald"/>
            </a:endParaRPr>
          </a:p>
        </p:txBody>
      </p:sp>
      <p:sp>
        <p:nvSpPr>
          <p:cNvPr id="1410" name="Google Shape;1410;p114"/>
          <p:cNvSpPr txBox="1"/>
          <p:nvPr/>
        </p:nvSpPr>
        <p:spPr>
          <a:xfrm>
            <a:off x="385400" y="788375"/>
            <a:ext cx="8472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I want you to become my expert in creating prompts. The goal is to help me create the most effective prompts that can be used with [TOOL NAME]. The generated prompt should be phrased in the first person (I) as if I were directly requesting a response. Your response will be in the following format:</a:t>
            </a:r>
            <a:br>
              <a:rPr lang="en" sz="1500">
                <a:solidFill>
                  <a:schemeClr val="dk1"/>
                </a:solidFill>
              </a:rPr>
            </a:br>
            <a:endParaRPr sz="1500">
              <a:solidFill>
                <a:schemeClr val="dk1"/>
              </a:solidFill>
            </a:endParaRPr>
          </a:p>
          <a:p>
            <a:pPr indent="0" lvl="0" marL="0" rtl="0" algn="l">
              <a:spcBef>
                <a:spcPts val="0"/>
              </a:spcBef>
              <a:spcAft>
                <a:spcPts val="0"/>
              </a:spcAft>
              <a:buNone/>
            </a:pPr>
            <a:r>
              <a:rPr b="1" lang="en" sz="1500">
                <a:solidFill>
                  <a:schemeClr val="accent5"/>
                </a:solidFill>
              </a:rPr>
              <a:t>Questions:</a:t>
            </a:r>
            <a:endParaRPr b="1" sz="1500">
              <a:solidFill>
                <a:schemeClr val="accent5"/>
              </a:solidFill>
            </a:endParaRPr>
          </a:p>
          <a:p>
            <a:pPr indent="0" lvl="0" marL="0" rtl="0" algn="l">
              <a:spcBef>
                <a:spcPts val="0"/>
              </a:spcBef>
              <a:spcAft>
                <a:spcPts val="0"/>
              </a:spcAft>
              <a:buNone/>
            </a:pPr>
            <a:r>
              <a:rPr lang="en" sz="1500">
                <a:solidFill>
                  <a:schemeClr val="dk1"/>
                </a:solidFill>
              </a:rPr>
              <a:t>{</a:t>
            </a:r>
            <a:r>
              <a:rPr b="1" lang="en" sz="1500">
                <a:solidFill>
                  <a:schemeClr val="accent5"/>
                </a:solidFill>
              </a:rPr>
              <a:t>Formulate three questions</a:t>
            </a:r>
            <a:r>
              <a:rPr lang="en" sz="1500">
                <a:solidFill>
                  <a:schemeClr val="dk1"/>
                </a:solidFill>
              </a:rPr>
              <a:t> that seek additional information from me to further refine the prompt. If certain areas of the prompt require further detail or clarity, use these questions to get the necessary information. I</a:t>
            </a:r>
            <a:r>
              <a:rPr b="1" lang="en" sz="1500">
                <a:solidFill>
                  <a:schemeClr val="accent5"/>
                </a:solidFill>
              </a:rPr>
              <a:t>t is not required that I answer all questions</a:t>
            </a:r>
            <a:r>
              <a:rPr lang="en" sz="1500">
                <a:solidFill>
                  <a:schemeClr val="dk1"/>
                </a:solidFill>
              </a:rPr>
              <a:t>}.</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 sz="1500">
                <a:solidFill>
                  <a:schemeClr val="accent5"/>
                </a:solidFill>
              </a:rPr>
              <a:t>Instructions:</a:t>
            </a:r>
            <a:endParaRPr b="1" sz="1500">
              <a:solidFill>
                <a:schemeClr val="accent5"/>
              </a:solidFill>
            </a:endParaRPr>
          </a:p>
          <a:p>
            <a:pPr indent="0" lvl="0" marL="0" rtl="0" algn="l">
              <a:spcBef>
                <a:spcPts val="0"/>
              </a:spcBef>
              <a:spcAft>
                <a:spcPts val="0"/>
              </a:spcAft>
              <a:buNone/>
            </a:pPr>
            <a:r>
              <a:rPr lang="en" sz="1500">
                <a:solidFill>
                  <a:schemeClr val="dk1"/>
                </a:solidFill>
              </a:rPr>
              <a:t>After the Prompt, Possible Additions, and Questions sections have been generated,</a:t>
            </a:r>
            <a:r>
              <a:rPr b="1" lang="en" sz="1500">
                <a:solidFill>
                  <a:schemeClr val="accent5"/>
                </a:solidFill>
              </a:rPr>
              <a:t> I will respond </a:t>
            </a:r>
            <a:r>
              <a:rPr lang="en" sz="1500">
                <a:solidFill>
                  <a:schemeClr val="dk1"/>
                </a:solidFill>
              </a:rPr>
              <a:t>to the questions </a:t>
            </a:r>
            <a:r>
              <a:rPr b="1" lang="en" sz="1500">
                <a:solidFill>
                  <a:schemeClr val="accent5"/>
                </a:solidFill>
              </a:rPr>
              <a:t>with my chosen additions and answers</a:t>
            </a:r>
            <a:r>
              <a:rPr lang="en" sz="1500">
                <a:solidFill>
                  <a:schemeClr val="dk1"/>
                </a:solidFill>
              </a:rPr>
              <a:t>. </a:t>
            </a:r>
            <a:r>
              <a:rPr b="1" lang="en" sz="1500">
                <a:solidFill>
                  <a:schemeClr val="accent5"/>
                </a:solidFill>
              </a:rPr>
              <a:t>Integrate my answers </a:t>
            </a:r>
            <a:r>
              <a:rPr lang="en" sz="1500">
                <a:solidFill>
                  <a:schemeClr val="dk1"/>
                </a:solidFill>
              </a:rPr>
              <a:t>directly into the formulation of the prompt in the next iteration. Please </a:t>
            </a:r>
            <a:r>
              <a:rPr b="1" lang="en" sz="1500">
                <a:solidFill>
                  <a:schemeClr val="accent5"/>
                </a:solidFill>
              </a:rPr>
              <a:t>make sure that you don’t lose elements of the previous version of the prompt </a:t>
            </a:r>
            <a:r>
              <a:rPr lang="en" sz="1500">
                <a:solidFill>
                  <a:schemeClr val="dk1"/>
                </a:solidFill>
              </a:rPr>
              <a:t>and particularly that you </a:t>
            </a:r>
            <a:r>
              <a:rPr b="1" lang="en" sz="1500">
                <a:solidFill>
                  <a:schemeClr val="accent5"/>
                </a:solidFill>
              </a:rPr>
              <a:t>don’t change present elements</a:t>
            </a:r>
            <a:r>
              <a:rPr lang="en" sz="1500">
                <a:solidFill>
                  <a:schemeClr val="dk1"/>
                </a:solidFill>
              </a:rPr>
              <a:t> of the previous prompt. </a:t>
            </a:r>
            <a:endParaRPr sz="15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15"/>
          <p:cNvSpPr txBox="1"/>
          <p:nvPr/>
        </p:nvSpPr>
        <p:spPr>
          <a:xfrm>
            <a:off x="184150" y="130750"/>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26324B"/>
                </a:solidFill>
                <a:latin typeface="Oswald"/>
                <a:ea typeface="Oswald"/>
                <a:cs typeface="Oswald"/>
                <a:sym typeface="Oswald"/>
              </a:rPr>
              <a:t>Prompt a Prompt</a:t>
            </a:r>
            <a:endParaRPr sz="1900">
              <a:solidFill>
                <a:srgbClr val="26324B"/>
              </a:solidFill>
              <a:latin typeface="Oswald"/>
              <a:ea typeface="Oswald"/>
              <a:cs typeface="Oswald"/>
              <a:sym typeface="Oswald"/>
            </a:endParaRPr>
          </a:p>
        </p:txBody>
      </p:sp>
      <p:sp>
        <p:nvSpPr>
          <p:cNvPr id="1416" name="Google Shape;1416;p115"/>
          <p:cNvSpPr txBox="1"/>
          <p:nvPr/>
        </p:nvSpPr>
        <p:spPr>
          <a:xfrm>
            <a:off x="385400" y="788375"/>
            <a:ext cx="8472600" cy="46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I want you to become my expert in creating prompts. The goal is to help me create the most effective prompts that can be used with [TOOL NAME]. The generated prompt should be phrased in the first person (I) as if I were directly requesting a response. Your response will be in the following format:</a:t>
            </a:r>
            <a:br>
              <a:rPr lang="en" sz="1500">
                <a:solidFill>
                  <a:schemeClr val="dk1"/>
                </a:solidFill>
              </a:rPr>
            </a:br>
            <a:endParaRPr sz="1500">
              <a:solidFill>
                <a:schemeClr val="dk1"/>
              </a:solidFill>
            </a:endParaRPr>
          </a:p>
          <a:p>
            <a:pPr indent="0" lvl="0" marL="0" rtl="0" algn="l">
              <a:spcBef>
                <a:spcPts val="0"/>
              </a:spcBef>
              <a:spcAft>
                <a:spcPts val="0"/>
              </a:spcAft>
              <a:buNone/>
            </a:pPr>
            <a:r>
              <a:rPr b="1" lang="en" sz="1500">
                <a:solidFill>
                  <a:schemeClr val="accent5"/>
                </a:solidFill>
              </a:rPr>
              <a:t>Instructions:</a:t>
            </a:r>
            <a:endParaRPr b="1" sz="1500">
              <a:solidFill>
                <a:schemeClr val="accent5"/>
              </a:solidFill>
            </a:endParaRPr>
          </a:p>
          <a:p>
            <a:pPr indent="0" lvl="0" marL="0" rtl="0" algn="l">
              <a:spcBef>
                <a:spcPts val="0"/>
              </a:spcBef>
              <a:spcAft>
                <a:spcPts val="0"/>
              </a:spcAft>
              <a:buNone/>
            </a:pPr>
            <a:r>
              <a:rPr b="1" lang="en" sz="1500">
                <a:solidFill>
                  <a:schemeClr val="accent5"/>
                </a:solidFill>
              </a:rPr>
              <a:t>.</a:t>
            </a:r>
            <a:endParaRPr b="1" sz="1500">
              <a:solidFill>
                <a:schemeClr val="accent5"/>
              </a:solidFill>
            </a:endParaRPr>
          </a:p>
          <a:p>
            <a:pPr indent="0" lvl="0" marL="0" rtl="0" algn="l">
              <a:spcBef>
                <a:spcPts val="0"/>
              </a:spcBef>
              <a:spcAft>
                <a:spcPts val="0"/>
              </a:spcAft>
              <a:buNone/>
            </a:pPr>
            <a:r>
              <a:rPr b="1" lang="en" sz="1500">
                <a:solidFill>
                  <a:schemeClr val="accent5"/>
                </a:solidFill>
              </a:rPr>
              <a:t>.</a:t>
            </a:r>
            <a:endParaRPr b="1" sz="1500">
              <a:solidFill>
                <a:schemeClr val="accent5"/>
              </a:solidFill>
            </a:endParaRPr>
          </a:p>
          <a:p>
            <a:pPr indent="0" lvl="0" marL="0" rtl="0" algn="l">
              <a:spcBef>
                <a:spcPts val="0"/>
              </a:spcBef>
              <a:spcAft>
                <a:spcPts val="0"/>
              </a:spcAft>
              <a:buNone/>
            </a:pPr>
            <a:r>
              <a:rPr b="1" lang="en" sz="1500">
                <a:solidFill>
                  <a:schemeClr val="accent5"/>
                </a:solidFill>
              </a:rPr>
              <a:t>.</a:t>
            </a:r>
            <a:endParaRPr b="1" sz="1500">
              <a:solidFill>
                <a:schemeClr val="accent5"/>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new additions should be added into the prompt. </a:t>
            </a:r>
            <a:r>
              <a:rPr b="1" lang="en" sz="1500">
                <a:solidFill>
                  <a:schemeClr val="accent5"/>
                </a:solidFill>
              </a:rPr>
              <a:t>Only modify and change elements </a:t>
            </a:r>
            <a:r>
              <a:rPr lang="en" sz="1500">
                <a:solidFill>
                  <a:schemeClr val="dk1"/>
                </a:solidFill>
              </a:rPr>
              <a:t>of the previous prompt i</a:t>
            </a:r>
            <a:r>
              <a:rPr b="1" lang="en" sz="1500">
                <a:solidFill>
                  <a:schemeClr val="accent5"/>
                </a:solidFill>
              </a:rPr>
              <a:t>f the user explicitly asks for changes. We will continue this iterative process</a:t>
            </a:r>
            <a:r>
              <a:rPr lang="en" sz="1500">
                <a:solidFill>
                  <a:schemeClr val="dk1"/>
                </a:solidFill>
              </a:rPr>
              <a:t> as I provide you with additional information and you update the prompt until the prompt is perfected. </a:t>
            </a:r>
            <a:r>
              <a:rPr b="1" lang="en" sz="1500">
                <a:solidFill>
                  <a:schemeClr val="accent5"/>
                </a:solidFill>
              </a:rPr>
              <a:t>Be imaginative and thoughtful when creating the prompt</a:t>
            </a:r>
            <a:r>
              <a:rPr lang="en" sz="1500">
                <a:solidFill>
                  <a:schemeClr val="dk1"/>
                </a:solidFill>
              </a:rPr>
              <a:t>. At the end of each answer, give precise instructions for the next steps.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rPr b="1" lang="en" sz="1700">
                <a:solidFill>
                  <a:schemeClr val="dk1"/>
                </a:solidFill>
              </a:rPr>
              <a:t>Before we start the process, greet me first and ask me what the prompt should be about. Don't show the sections in that first answer.</a:t>
            </a:r>
            <a:endParaRPr b="1" sz="17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16"/>
          <p:cNvSpPr txBox="1"/>
          <p:nvPr/>
        </p:nvSpPr>
        <p:spPr>
          <a:xfrm>
            <a:off x="184800" y="2240075"/>
            <a:ext cx="877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https://github.com/vibbits/introduction-to-generative-ai</a:t>
            </a:r>
            <a:endParaRPr b="1" sz="25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17"/>
          <p:cNvSpPr txBox="1"/>
          <p:nvPr/>
        </p:nvSpPr>
        <p:spPr>
          <a:xfrm>
            <a:off x="0" y="2000000"/>
            <a:ext cx="9144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3F3F3"/>
                </a:solidFill>
                <a:latin typeface="Oswald"/>
                <a:ea typeface="Oswald"/>
                <a:cs typeface="Oswald"/>
                <a:sym typeface="Oswald"/>
              </a:rPr>
              <a:t>Ideas to Use AI</a:t>
            </a:r>
            <a:endParaRPr sz="3200">
              <a:solidFill>
                <a:srgbClr val="F3F3F3"/>
              </a:solidFill>
              <a:latin typeface="Oswald"/>
              <a:ea typeface="Oswald"/>
              <a:cs typeface="Oswald"/>
              <a:sym typeface="Oswa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18"/>
          <p:cNvSpPr txBox="1"/>
          <p:nvPr/>
        </p:nvSpPr>
        <p:spPr>
          <a:xfrm>
            <a:off x="308900" y="287425"/>
            <a:ext cx="811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595959"/>
                </a:solidFill>
                <a:latin typeface="Oswald"/>
                <a:ea typeface="Oswald"/>
                <a:cs typeface="Oswald"/>
                <a:sym typeface="Oswald"/>
              </a:rPr>
              <a:t>Tools that could help:</a:t>
            </a:r>
            <a:endParaRPr>
              <a:solidFill>
                <a:srgbClr val="595959"/>
              </a:solidFill>
            </a:endParaRPr>
          </a:p>
        </p:txBody>
      </p:sp>
      <p:pic>
        <p:nvPicPr>
          <p:cNvPr id="1432" name="Google Shape;1432;p118"/>
          <p:cNvPicPr preferRelativeResize="0"/>
          <p:nvPr/>
        </p:nvPicPr>
        <p:blipFill>
          <a:blip r:embed="rId3">
            <a:alphaModFix/>
          </a:blip>
          <a:stretch>
            <a:fillRect/>
          </a:stretch>
        </p:blipFill>
        <p:spPr>
          <a:xfrm>
            <a:off x="530700" y="964900"/>
            <a:ext cx="1378800" cy="396300"/>
          </a:xfrm>
          <a:prstGeom prst="rect">
            <a:avLst/>
          </a:prstGeom>
          <a:noFill/>
          <a:ln>
            <a:noFill/>
          </a:ln>
        </p:spPr>
      </p:pic>
      <p:sp>
        <p:nvSpPr>
          <p:cNvPr id="1433" name="Google Shape;1433;p118"/>
          <p:cNvSpPr txBox="1"/>
          <p:nvPr/>
        </p:nvSpPr>
        <p:spPr>
          <a:xfrm>
            <a:off x="1993375" y="932200"/>
            <a:ext cx="579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Oswald"/>
                <a:ea typeface="Oswald"/>
                <a:cs typeface="Oswald"/>
                <a:sym typeface="Oswald"/>
              </a:rPr>
              <a:t>Meeting Assistant: </a:t>
            </a:r>
            <a:r>
              <a:rPr lang="en" sz="1600">
                <a:solidFill>
                  <a:srgbClr val="595959"/>
                </a:solidFill>
                <a:latin typeface="Oswald"/>
                <a:ea typeface="Oswald"/>
                <a:cs typeface="Oswald"/>
                <a:sym typeface="Oswald"/>
              </a:rPr>
              <a:t>Meeting notes, automated summaries</a:t>
            </a:r>
            <a:endParaRPr>
              <a:solidFill>
                <a:srgbClr val="595959"/>
              </a:solidFill>
            </a:endParaRPr>
          </a:p>
        </p:txBody>
      </p:sp>
      <p:pic>
        <p:nvPicPr>
          <p:cNvPr id="1434" name="Google Shape;1434;p118"/>
          <p:cNvPicPr preferRelativeResize="0"/>
          <p:nvPr/>
        </p:nvPicPr>
        <p:blipFill>
          <a:blip r:embed="rId4">
            <a:alphaModFix/>
          </a:blip>
          <a:stretch>
            <a:fillRect/>
          </a:stretch>
        </p:blipFill>
        <p:spPr>
          <a:xfrm>
            <a:off x="638850" y="1379975"/>
            <a:ext cx="1027650" cy="345000"/>
          </a:xfrm>
          <a:prstGeom prst="rect">
            <a:avLst/>
          </a:prstGeom>
          <a:noFill/>
          <a:ln>
            <a:noFill/>
          </a:ln>
        </p:spPr>
      </p:pic>
      <p:sp>
        <p:nvSpPr>
          <p:cNvPr id="1435" name="Google Shape;1435;p118"/>
          <p:cNvSpPr txBox="1"/>
          <p:nvPr/>
        </p:nvSpPr>
        <p:spPr>
          <a:xfrm>
            <a:off x="1993375" y="1522425"/>
            <a:ext cx="579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Oswald"/>
                <a:ea typeface="Oswald"/>
                <a:cs typeface="Oswald"/>
                <a:sym typeface="Oswald"/>
              </a:rPr>
              <a:t>Project manager: </a:t>
            </a:r>
            <a:r>
              <a:rPr lang="en" sz="1600">
                <a:solidFill>
                  <a:srgbClr val="595959"/>
                </a:solidFill>
                <a:latin typeface="Oswald"/>
                <a:ea typeface="Oswald"/>
                <a:cs typeface="Oswald"/>
                <a:sym typeface="Oswald"/>
              </a:rPr>
              <a:t>Tasks, deadlines, who is </a:t>
            </a:r>
            <a:r>
              <a:rPr lang="en" sz="1600">
                <a:solidFill>
                  <a:srgbClr val="595959"/>
                </a:solidFill>
                <a:latin typeface="Oswald"/>
                <a:ea typeface="Oswald"/>
                <a:cs typeface="Oswald"/>
                <a:sym typeface="Oswald"/>
              </a:rPr>
              <a:t>doing</a:t>
            </a:r>
            <a:r>
              <a:rPr lang="en" sz="1600">
                <a:solidFill>
                  <a:srgbClr val="595959"/>
                </a:solidFill>
                <a:latin typeface="Oswald"/>
                <a:ea typeface="Oswald"/>
                <a:cs typeface="Oswald"/>
                <a:sym typeface="Oswald"/>
              </a:rPr>
              <a:t> what</a:t>
            </a:r>
            <a:endParaRPr sz="1600">
              <a:solidFill>
                <a:srgbClr val="595959"/>
              </a:solidFill>
              <a:latin typeface="Oswald"/>
              <a:ea typeface="Oswald"/>
              <a:cs typeface="Oswald"/>
              <a:sym typeface="Oswald"/>
            </a:endParaRPr>
          </a:p>
        </p:txBody>
      </p:sp>
      <p:pic>
        <p:nvPicPr>
          <p:cNvPr id="1436" name="Google Shape;1436;p118"/>
          <p:cNvPicPr preferRelativeResize="0"/>
          <p:nvPr/>
        </p:nvPicPr>
        <p:blipFill>
          <a:blip r:embed="rId5">
            <a:alphaModFix/>
          </a:blip>
          <a:stretch>
            <a:fillRect/>
          </a:stretch>
        </p:blipFill>
        <p:spPr>
          <a:xfrm>
            <a:off x="638847" y="1819950"/>
            <a:ext cx="1027650" cy="309068"/>
          </a:xfrm>
          <a:prstGeom prst="rect">
            <a:avLst/>
          </a:prstGeom>
          <a:noFill/>
          <a:ln>
            <a:noFill/>
          </a:ln>
        </p:spPr>
      </p:pic>
      <p:sp>
        <p:nvSpPr>
          <p:cNvPr id="1437" name="Google Shape;1437;p118"/>
          <p:cNvSpPr/>
          <p:nvPr/>
        </p:nvSpPr>
        <p:spPr>
          <a:xfrm>
            <a:off x="1666500" y="1479700"/>
            <a:ext cx="163500" cy="608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8" name="Google Shape;1438;p118"/>
          <p:cNvPicPr preferRelativeResize="0"/>
          <p:nvPr/>
        </p:nvPicPr>
        <p:blipFill>
          <a:blip r:embed="rId6">
            <a:alphaModFix/>
          </a:blip>
          <a:stretch>
            <a:fillRect/>
          </a:stretch>
        </p:blipFill>
        <p:spPr>
          <a:xfrm>
            <a:off x="451200" y="2292825"/>
            <a:ext cx="1378800" cy="396300"/>
          </a:xfrm>
          <a:prstGeom prst="rect">
            <a:avLst/>
          </a:prstGeom>
          <a:noFill/>
          <a:ln>
            <a:noFill/>
          </a:ln>
        </p:spPr>
      </p:pic>
      <p:sp>
        <p:nvSpPr>
          <p:cNvPr id="1439" name="Google Shape;1439;p118"/>
          <p:cNvSpPr txBox="1"/>
          <p:nvPr/>
        </p:nvSpPr>
        <p:spPr>
          <a:xfrm>
            <a:off x="1993375" y="2253300"/>
            <a:ext cx="579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Oswald"/>
                <a:ea typeface="Oswald"/>
                <a:cs typeface="Oswald"/>
                <a:sym typeface="Oswald"/>
              </a:rPr>
              <a:t>Solutions for Excel and Google sheets: </a:t>
            </a:r>
            <a:r>
              <a:rPr lang="en" sz="1600">
                <a:solidFill>
                  <a:srgbClr val="595959"/>
                </a:solidFill>
                <a:latin typeface="Oswald"/>
                <a:ea typeface="Oswald"/>
                <a:cs typeface="Oswald"/>
                <a:sym typeface="Oswald"/>
              </a:rPr>
              <a:t>create, extract, classify</a:t>
            </a:r>
            <a:endParaRPr>
              <a:solidFill>
                <a:srgbClr val="595959"/>
              </a:solidFill>
            </a:endParaRPr>
          </a:p>
        </p:txBody>
      </p:sp>
      <p:pic>
        <p:nvPicPr>
          <p:cNvPr id="1440" name="Google Shape;1440;p118"/>
          <p:cNvPicPr preferRelativeResize="0"/>
          <p:nvPr/>
        </p:nvPicPr>
        <p:blipFill>
          <a:blip r:embed="rId7">
            <a:alphaModFix/>
          </a:blip>
          <a:stretch>
            <a:fillRect/>
          </a:stretch>
        </p:blipFill>
        <p:spPr>
          <a:xfrm>
            <a:off x="497438" y="2850775"/>
            <a:ext cx="1138500" cy="345000"/>
          </a:xfrm>
          <a:prstGeom prst="rect">
            <a:avLst/>
          </a:prstGeom>
          <a:noFill/>
          <a:ln>
            <a:noFill/>
          </a:ln>
        </p:spPr>
      </p:pic>
      <p:sp>
        <p:nvSpPr>
          <p:cNvPr id="1441" name="Google Shape;1441;p118"/>
          <p:cNvSpPr txBox="1"/>
          <p:nvPr/>
        </p:nvSpPr>
        <p:spPr>
          <a:xfrm>
            <a:off x="1993375" y="2904175"/>
            <a:ext cx="696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Oswald"/>
                <a:ea typeface="Oswald"/>
                <a:cs typeface="Oswald"/>
                <a:sym typeface="Oswald"/>
              </a:rPr>
              <a:t>Manage expenses: </a:t>
            </a:r>
            <a:r>
              <a:rPr lang="en" sz="1600">
                <a:solidFill>
                  <a:srgbClr val="595959"/>
                </a:solidFill>
                <a:latin typeface="Oswald"/>
                <a:ea typeface="Oswald"/>
                <a:cs typeface="Oswald"/>
                <a:sym typeface="Oswald"/>
              </a:rPr>
              <a:t>track </a:t>
            </a:r>
            <a:r>
              <a:rPr lang="en" sz="1600">
                <a:solidFill>
                  <a:srgbClr val="595959"/>
                </a:solidFill>
                <a:latin typeface="Oswald"/>
                <a:ea typeface="Oswald"/>
                <a:cs typeface="Oswald"/>
                <a:sym typeface="Oswald"/>
              </a:rPr>
              <a:t>receipts</a:t>
            </a:r>
            <a:r>
              <a:rPr lang="en" sz="1600">
                <a:solidFill>
                  <a:srgbClr val="595959"/>
                </a:solidFill>
                <a:latin typeface="Oswald"/>
                <a:ea typeface="Oswald"/>
                <a:cs typeface="Oswald"/>
                <a:sym typeface="Oswald"/>
              </a:rPr>
              <a:t>, reimbursements, create reports and invoices</a:t>
            </a:r>
            <a:endParaRPr sz="1600">
              <a:solidFill>
                <a:srgbClr val="595959"/>
              </a:solidFill>
              <a:latin typeface="Oswald"/>
              <a:ea typeface="Oswald"/>
              <a:cs typeface="Oswald"/>
              <a:sym typeface="Oswald"/>
            </a:endParaRPr>
          </a:p>
        </p:txBody>
      </p:sp>
      <p:pic>
        <p:nvPicPr>
          <p:cNvPr id="1442" name="Google Shape;1442;p118"/>
          <p:cNvPicPr preferRelativeResize="0"/>
          <p:nvPr/>
        </p:nvPicPr>
        <p:blipFill>
          <a:blip r:embed="rId8">
            <a:alphaModFix/>
          </a:blip>
          <a:stretch>
            <a:fillRect/>
          </a:stretch>
        </p:blipFill>
        <p:spPr>
          <a:xfrm>
            <a:off x="451200" y="3195775"/>
            <a:ext cx="1230971" cy="309075"/>
          </a:xfrm>
          <a:prstGeom prst="rect">
            <a:avLst/>
          </a:prstGeom>
          <a:noFill/>
          <a:ln>
            <a:noFill/>
          </a:ln>
        </p:spPr>
      </p:pic>
      <p:sp>
        <p:nvSpPr>
          <p:cNvPr id="1443" name="Google Shape;1443;p118"/>
          <p:cNvSpPr/>
          <p:nvPr/>
        </p:nvSpPr>
        <p:spPr>
          <a:xfrm>
            <a:off x="1756025" y="2796475"/>
            <a:ext cx="163500" cy="677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44" name="Google Shape;1444;p118"/>
          <p:cNvPicPr preferRelativeResize="0"/>
          <p:nvPr/>
        </p:nvPicPr>
        <p:blipFill>
          <a:blip r:embed="rId9">
            <a:alphaModFix/>
          </a:blip>
          <a:stretch>
            <a:fillRect/>
          </a:stretch>
        </p:blipFill>
        <p:spPr>
          <a:xfrm>
            <a:off x="499938" y="3712800"/>
            <a:ext cx="1133528" cy="343775"/>
          </a:xfrm>
          <a:prstGeom prst="rect">
            <a:avLst/>
          </a:prstGeom>
          <a:noFill/>
          <a:ln>
            <a:noFill/>
          </a:ln>
        </p:spPr>
      </p:pic>
      <p:sp>
        <p:nvSpPr>
          <p:cNvPr id="1445" name="Google Shape;1445;p118"/>
          <p:cNvSpPr txBox="1"/>
          <p:nvPr/>
        </p:nvSpPr>
        <p:spPr>
          <a:xfrm>
            <a:off x="1756025" y="3653850"/>
            <a:ext cx="738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Oswald"/>
                <a:ea typeface="Oswald"/>
                <a:cs typeface="Oswald"/>
                <a:sym typeface="Oswald"/>
              </a:rPr>
              <a:t>Manage and automate: </a:t>
            </a:r>
            <a:r>
              <a:rPr lang="en" sz="1600">
                <a:solidFill>
                  <a:srgbClr val="595959"/>
                </a:solidFill>
                <a:latin typeface="Oswald"/>
                <a:ea typeface="Oswald"/>
                <a:cs typeface="Oswald"/>
                <a:sym typeface="Oswald"/>
              </a:rPr>
              <a:t>Marketing, Data management, IT helpdesk, support, ticketing system</a:t>
            </a:r>
            <a:endParaRPr sz="1200">
              <a:solidFill>
                <a:srgbClr val="595959"/>
              </a:solidFill>
            </a:endParaRPr>
          </a:p>
        </p:txBody>
      </p:sp>
      <p:pic>
        <p:nvPicPr>
          <p:cNvPr id="1446" name="Google Shape;1446;p118"/>
          <p:cNvPicPr preferRelativeResize="0"/>
          <p:nvPr/>
        </p:nvPicPr>
        <p:blipFill>
          <a:blip r:embed="rId10">
            <a:alphaModFix/>
          </a:blip>
          <a:stretch>
            <a:fillRect/>
          </a:stretch>
        </p:blipFill>
        <p:spPr>
          <a:xfrm>
            <a:off x="451200" y="4196421"/>
            <a:ext cx="1230975" cy="294979"/>
          </a:xfrm>
          <a:prstGeom prst="rect">
            <a:avLst/>
          </a:prstGeom>
          <a:noFill/>
          <a:ln>
            <a:noFill/>
          </a:ln>
        </p:spPr>
      </p:pic>
      <p:sp>
        <p:nvSpPr>
          <p:cNvPr id="1447" name="Google Shape;1447;p118"/>
          <p:cNvSpPr txBox="1"/>
          <p:nvPr/>
        </p:nvSpPr>
        <p:spPr>
          <a:xfrm>
            <a:off x="1756025" y="4113050"/>
            <a:ext cx="738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Oswald"/>
                <a:ea typeface="Oswald"/>
                <a:cs typeface="Oswald"/>
                <a:sym typeface="Oswald"/>
              </a:rPr>
              <a:t>Scheduler - Calendaring : Moving from doodles, getting feedback on </a:t>
            </a:r>
            <a:r>
              <a:rPr lang="en" sz="1800">
                <a:solidFill>
                  <a:srgbClr val="595959"/>
                </a:solidFill>
                <a:latin typeface="Oswald"/>
                <a:ea typeface="Oswald"/>
                <a:cs typeface="Oswald"/>
                <a:sym typeface="Oswald"/>
              </a:rPr>
              <a:t>proposed</a:t>
            </a:r>
            <a:r>
              <a:rPr lang="en" sz="1800">
                <a:solidFill>
                  <a:srgbClr val="595959"/>
                </a:solidFill>
                <a:latin typeface="Oswald"/>
                <a:ea typeface="Oswald"/>
                <a:cs typeface="Oswald"/>
                <a:sym typeface="Oswald"/>
              </a:rPr>
              <a:t> time</a:t>
            </a:r>
            <a:endParaRPr sz="1200">
              <a:solidFill>
                <a:srgbClr val="595959"/>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9"/>
          <p:cNvSpPr txBox="1"/>
          <p:nvPr/>
        </p:nvSpPr>
        <p:spPr>
          <a:xfrm>
            <a:off x="377925" y="1191475"/>
            <a:ext cx="8268300" cy="35094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Ask for the revised version of 2001</a:t>
            </a:r>
            <a:br>
              <a:rPr lang="en" sz="1800">
                <a:solidFill>
                  <a:srgbClr val="F9F9F9"/>
                </a:solidFill>
                <a:latin typeface="Oswald"/>
                <a:ea typeface="Oswald"/>
                <a:cs typeface="Oswald"/>
                <a:sym typeface="Oswald"/>
              </a:rPr>
            </a:br>
            <a:endParaRPr sz="1800">
              <a:solidFill>
                <a:srgbClr val="F9F9F9"/>
              </a:solidFill>
              <a:latin typeface="Oswald"/>
              <a:ea typeface="Oswald"/>
              <a:cs typeface="Oswald"/>
              <a:sym typeface="Oswald"/>
            </a:endParaRPr>
          </a:p>
          <a:p>
            <a:pPr indent="-342900" lvl="0" marL="4572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Give the context of your course</a:t>
            </a:r>
            <a:endParaRPr sz="1800">
              <a:solidFill>
                <a:srgbClr val="F9F9F9"/>
              </a:solidFill>
              <a:latin typeface="Oswald"/>
              <a:ea typeface="Oswald"/>
              <a:cs typeface="Oswald"/>
              <a:sym typeface="Oswald"/>
            </a:endParaRPr>
          </a:p>
          <a:p>
            <a:pPr indent="-342900" lvl="1" marL="9144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Audience</a:t>
            </a:r>
            <a:endParaRPr sz="1800">
              <a:solidFill>
                <a:srgbClr val="F9F9F9"/>
              </a:solidFill>
              <a:latin typeface="Oswald"/>
              <a:ea typeface="Oswald"/>
              <a:cs typeface="Oswald"/>
              <a:sym typeface="Oswald"/>
            </a:endParaRPr>
          </a:p>
          <a:p>
            <a:pPr indent="-342900" lvl="1" marL="9144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Durations</a:t>
            </a:r>
            <a:endParaRPr sz="1800">
              <a:solidFill>
                <a:srgbClr val="F9F9F9"/>
              </a:solidFill>
              <a:latin typeface="Oswald"/>
              <a:ea typeface="Oswald"/>
              <a:cs typeface="Oswald"/>
              <a:sym typeface="Oswald"/>
            </a:endParaRPr>
          </a:p>
          <a:p>
            <a:pPr indent="-342900" lvl="1" marL="9144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Produced text</a:t>
            </a:r>
            <a:endParaRPr sz="1800">
              <a:solidFill>
                <a:srgbClr val="F9F9F9"/>
              </a:solidFill>
              <a:latin typeface="Oswald"/>
              <a:ea typeface="Oswald"/>
              <a:cs typeface="Oswald"/>
              <a:sym typeface="Oswald"/>
            </a:endParaRPr>
          </a:p>
          <a:p>
            <a:pPr indent="-342900" lvl="1" marL="9144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Transcripts of a video (summary)</a:t>
            </a:r>
            <a:br>
              <a:rPr lang="en" sz="1800">
                <a:solidFill>
                  <a:srgbClr val="F9F9F9"/>
                </a:solidFill>
                <a:latin typeface="Oswald"/>
                <a:ea typeface="Oswald"/>
                <a:cs typeface="Oswald"/>
                <a:sym typeface="Oswald"/>
              </a:rPr>
            </a:br>
            <a:endParaRPr sz="1800">
              <a:solidFill>
                <a:srgbClr val="F9F9F9"/>
              </a:solidFill>
              <a:latin typeface="Oswald"/>
              <a:ea typeface="Oswald"/>
              <a:cs typeface="Oswald"/>
              <a:sym typeface="Oswald"/>
            </a:endParaRPr>
          </a:p>
          <a:p>
            <a:pPr indent="-342900" lvl="0" marL="4572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Ask for the </a:t>
            </a:r>
            <a:r>
              <a:rPr lang="en" sz="1800">
                <a:solidFill>
                  <a:srgbClr val="F9F9F9"/>
                </a:solidFill>
                <a:latin typeface="Oswald"/>
                <a:ea typeface="Oswald"/>
                <a:cs typeface="Oswald"/>
                <a:sym typeface="Oswald"/>
              </a:rPr>
              <a:t>bloom's</a:t>
            </a:r>
            <a:r>
              <a:rPr lang="en" sz="1800">
                <a:solidFill>
                  <a:srgbClr val="F9F9F9"/>
                </a:solidFill>
                <a:latin typeface="Oswald"/>
                <a:ea typeface="Oswald"/>
                <a:cs typeface="Oswald"/>
                <a:sym typeface="Oswald"/>
              </a:rPr>
              <a:t> taxonomy Learning outcomes</a:t>
            </a:r>
            <a:endParaRPr sz="1800">
              <a:solidFill>
                <a:srgbClr val="F9F9F9"/>
              </a:solidFill>
              <a:latin typeface="Oswald"/>
              <a:ea typeface="Oswald"/>
              <a:cs typeface="Oswald"/>
              <a:sym typeface="Oswald"/>
            </a:endParaRPr>
          </a:p>
          <a:p>
            <a:pPr indent="-342900" lvl="1" marL="9144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3 for each level</a:t>
            </a:r>
            <a:br>
              <a:rPr lang="en" sz="1800">
                <a:solidFill>
                  <a:srgbClr val="F9F9F9"/>
                </a:solidFill>
                <a:latin typeface="Oswald"/>
                <a:ea typeface="Oswald"/>
                <a:cs typeface="Oswald"/>
                <a:sym typeface="Oswald"/>
              </a:rPr>
            </a:br>
            <a:endParaRPr sz="1800">
              <a:solidFill>
                <a:srgbClr val="F9F9F9"/>
              </a:solidFill>
              <a:latin typeface="Oswald"/>
              <a:ea typeface="Oswald"/>
              <a:cs typeface="Oswald"/>
              <a:sym typeface="Oswald"/>
            </a:endParaRPr>
          </a:p>
          <a:p>
            <a:pPr indent="-342900" lvl="0" marL="4572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Review and perfect the draft</a:t>
            </a:r>
            <a:endParaRPr sz="1800">
              <a:solidFill>
                <a:srgbClr val="F9F9F9"/>
              </a:solidFill>
              <a:latin typeface="Oswald"/>
              <a:ea typeface="Oswald"/>
              <a:cs typeface="Oswald"/>
              <a:sym typeface="Oswald"/>
            </a:endParaRPr>
          </a:p>
        </p:txBody>
      </p:sp>
      <p:sp>
        <p:nvSpPr>
          <p:cNvPr id="1453" name="Google Shape;1453;p119"/>
          <p:cNvSpPr txBox="1"/>
          <p:nvPr/>
        </p:nvSpPr>
        <p:spPr>
          <a:xfrm>
            <a:off x="308900" y="287425"/>
            <a:ext cx="811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Create learning outcomes for a training course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20"/>
          <p:cNvSpPr txBox="1"/>
          <p:nvPr/>
        </p:nvSpPr>
        <p:spPr>
          <a:xfrm>
            <a:off x="308900" y="1379275"/>
            <a:ext cx="8268300" cy="24012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Give your tool of choice an extract of your </a:t>
            </a:r>
            <a:r>
              <a:rPr lang="en" sz="1800">
                <a:solidFill>
                  <a:srgbClr val="F9F9F9"/>
                </a:solidFill>
                <a:latin typeface="Oswald"/>
                <a:ea typeface="Oswald"/>
                <a:cs typeface="Oswald"/>
                <a:sym typeface="Oswald"/>
              </a:rPr>
              <a:t>Linkedin profile</a:t>
            </a:r>
            <a:br>
              <a:rPr lang="en" sz="1800">
                <a:solidFill>
                  <a:srgbClr val="F9F9F9"/>
                </a:solidFill>
                <a:latin typeface="Oswald"/>
                <a:ea typeface="Oswald"/>
                <a:cs typeface="Oswald"/>
                <a:sym typeface="Oswald"/>
              </a:rPr>
            </a:br>
            <a:endParaRPr sz="1800">
              <a:solidFill>
                <a:srgbClr val="F9F9F9"/>
              </a:solidFill>
              <a:latin typeface="Oswald"/>
              <a:ea typeface="Oswald"/>
              <a:cs typeface="Oswald"/>
              <a:sym typeface="Oswald"/>
            </a:endParaRPr>
          </a:p>
          <a:p>
            <a:pPr indent="-342900" lvl="0" marL="4572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Preparation: Ask it</a:t>
            </a:r>
            <a:r>
              <a:rPr lang="en" sz="1800">
                <a:solidFill>
                  <a:srgbClr val="F9F9F9"/>
                </a:solidFill>
                <a:latin typeface="Oswald"/>
                <a:ea typeface="Oswald"/>
                <a:cs typeface="Oswald"/>
                <a:sym typeface="Oswald"/>
              </a:rPr>
              <a:t> to extract your responsibilities from this extract</a:t>
            </a:r>
            <a:br>
              <a:rPr lang="en" sz="1800">
                <a:solidFill>
                  <a:srgbClr val="F9F9F9"/>
                </a:solidFill>
                <a:latin typeface="Oswald"/>
                <a:ea typeface="Oswald"/>
                <a:cs typeface="Oswald"/>
                <a:sym typeface="Oswald"/>
              </a:rPr>
            </a:br>
            <a:endParaRPr sz="1800">
              <a:solidFill>
                <a:srgbClr val="F9F9F9"/>
              </a:solidFill>
              <a:latin typeface="Oswald"/>
              <a:ea typeface="Oswald"/>
              <a:cs typeface="Oswald"/>
              <a:sym typeface="Oswald"/>
            </a:endParaRPr>
          </a:p>
          <a:p>
            <a:pPr indent="-342900" lvl="0" marL="4572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Combine the bullet point from the job ad (you need to copy) and link it to your experiences based on your LinkedIn profile.</a:t>
            </a:r>
            <a:br>
              <a:rPr lang="en" sz="1800">
                <a:solidFill>
                  <a:srgbClr val="F9F9F9"/>
                </a:solidFill>
                <a:latin typeface="Oswald"/>
                <a:ea typeface="Oswald"/>
                <a:cs typeface="Oswald"/>
                <a:sym typeface="Oswald"/>
              </a:rPr>
            </a:br>
            <a:endParaRPr sz="1800">
              <a:solidFill>
                <a:srgbClr val="F9F9F9"/>
              </a:solidFill>
              <a:latin typeface="Oswald"/>
              <a:ea typeface="Oswald"/>
              <a:cs typeface="Oswald"/>
              <a:sym typeface="Oswald"/>
            </a:endParaRPr>
          </a:p>
          <a:p>
            <a:pPr indent="-342900" lvl="0" marL="457200" rtl="0" algn="l">
              <a:lnSpc>
                <a:spcPct val="90000"/>
              </a:lnSpc>
              <a:spcBef>
                <a:spcPts val="0"/>
              </a:spcBef>
              <a:spcAft>
                <a:spcPts val="0"/>
              </a:spcAft>
              <a:buClr>
                <a:srgbClr val="F9F9F9"/>
              </a:buClr>
              <a:buSzPts val="1800"/>
              <a:buFont typeface="Oswald"/>
              <a:buChar char="-"/>
            </a:pPr>
            <a:r>
              <a:rPr lang="en" sz="1800">
                <a:solidFill>
                  <a:srgbClr val="F9F9F9"/>
                </a:solidFill>
                <a:latin typeface="Oswald"/>
                <a:ea typeface="Oswald"/>
                <a:cs typeface="Oswald"/>
                <a:sym typeface="Oswald"/>
              </a:rPr>
              <a:t>Use this information to draft a cover letter</a:t>
            </a:r>
            <a:endParaRPr sz="1800">
              <a:solidFill>
                <a:srgbClr val="F9F9F9"/>
              </a:solidFill>
              <a:latin typeface="Oswald"/>
              <a:ea typeface="Oswald"/>
              <a:cs typeface="Oswald"/>
              <a:sym typeface="Oswald"/>
            </a:endParaRPr>
          </a:p>
        </p:txBody>
      </p:sp>
      <p:sp>
        <p:nvSpPr>
          <p:cNvPr id="1459" name="Google Shape;1459;p120"/>
          <p:cNvSpPr txBox="1"/>
          <p:nvPr/>
        </p:nvSpPr>
        <p:spPr>
          <a:xfrm>
            <a:off x="308900" y="287425"/>
            <a:ext cx="811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Create a draft of a whole cover letter</a:t>
            </a:r>
            <a:r>
              <a:rPr lang="en" sz="3600">
                <a:solidFill>
                  <a:schemeClr val="dk1"/>
                </a:solidFill>
              </a:rPr>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21"/>
          <p:cNvSpPr/>
          <p:nvPr/>
        </p:nvSpPr>
        <p:spPr>
          <a:xfrm>
            <a:off x="361675" y="1469875"/>
            <a:ext cx="8462100" cy="2705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5" name="Google Shape;1465;p121"/>
          <p:cNvSpPr txBox="1"/>
          <p:nvPr/>
        </p:nvSpPr>
        <p:spPr>
          <a:xfrm>
            <a:off x="458575" y="1434925"/>
            <a:ext cx="8268300" cy="2775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600">
                <a:solidFill>
                  <a:schemeClr val="dk1"/>
                </a:solidFill>
                <a:latin typeface="Oswald"/>
                <a:ea typeface="Oswald"/>
                <a:cs typeface="Oswald"/>
                <a:sym typeface="Oswald"/>
              </a:rPr>
              <a:t>Prompt:</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0" lvl="0" marL="0" rtl="0" algn="l">
              <a:lnSpc>
                <a:spcPct val="90000"/>
              </a:lnSpc>
              <a:spcBef>
                <a:spcPts val="1000"/>
              </a:spcBef>
              <a:spcAft>
                <a:spcPts val="600"/>
              </a:spcAft>
              <a:buNone/>
            </a:pPr>
            <a:r>
              <a:rPr lang="en" sz="1600">
                <a:solidFill>
                  <a:schemeClr val="dk1"/>
                </a:solidFill>
                <a:latin typeface="Oswald"/>
                <a:ea typeface="Oswald"/>
                <a:cs typeface="Oswald"/>
                <a:sym typeface="Oswald"/>
              </a:rPr>
              <a:t>Play the role of [PERSON or PROFILE], and you are interviewing me for the job about Research Data Trainer. A</a:t>
            </a:r>
            <a:r>
              <a:rPr lang="en" sz="1600">
                <a:solidFill>
                  <a:schemeClr val="dk1"/>
                </a:solidFill>
                <a:latin typeface="Oswald"/>
                <a:ea typeface="Oswald"/>
                <a:cs typeface="Oswald"/>
                <a:sym typeface="Oswald"/>
              </a:rPr>
              <a:t>sk me 5 questions that [PERSON or PROFILE] would have asked to help him decide on whether to hire me or not. </a:t>
            </a:r>
            <a:br>
              <a:rPr lang="en" sz="1600">
                <a:solidFill>
                  <a:schemeClr val="dk1"/>
                </a:solidFill>
                <a:latin typeface="Oswald"/>
                <a:ea typeface="Oswald"/>
                <a:cs typeface="Oswald"/>
                <a:sym typeface="Oswald"/>
              </a:rPr>
            </a:br>
            <a:br>
              <a:rPr lang="en" sz="1600">
                <a:solidFill>
                  <a:schemeClr val="dk1"/>
                </a:solidFill>
                <a:latin typeface="Oswald"/>
                <a:ea typeface="Oswald"/>
                <a:cs typeface="Oswald"/>
                <a:sym typeface="Oswald"/>
              </a:rPr>
            </a:br>
            <a:r>
              <a:rPr lang="en" sz="1600">
                <a:solidFill>
                  <a:schemeClr val="dk1"/>
                </a:solidFill>
                <a:latin typeface="Oswald"/>
                <a:ea typeface="Oswald"/>
                <a:cs typeface="Oswald"/>
                <a:sym typeface="Oswald"/>
              </a:rPr>
              <a:t>I am about to graduate from Howest with a bachelor Bioinformatics. </a:t>
            </a:r>
            <a:br>
              <a:rPr lang="en" sz="1600">
                <a:solidFill>
                  <a:schemeClr val="dk1"/>
                </a:solidFill>
                <a:latin typeface="Oswald"/>
                <a:ea typeface="Oswald"/>
                <a:cs typeface="Oswald"/>
                <a:sym typeface="Oswald"/>
              </a:rPr>
            </a:br>
            <a:br>
              <a:rPr lang="en" sz="1600">
                <a:solidFill>
                  <a:schemeClr val="dk1"/>
                </a:solidFill>
                <a:latin typeface="Oswald"/>
                <a:ea typeface="Oswald"/>
                <a:cs typeface="Oswald"/>
                <a:sym typeface="Oswald"/>
              </a:rPr>
            </a:br>
            <a:r>
              <a:rPr lang="en" sz="1600">
                <a:solidFill>
                  <a:schemeClr val="dk1"/>
                </a:solidFill>
                <a:latin typeface="Oswald"/>
                <a:ea typeface="Oswald"/>
                <a:cs typeface="Oswald"/>
                <a:sym typeface="Oswald"/>
              </a:rPr>
              <a:t>Ask one question at a time, and wait for my answers before asking the next one. </a:t>
            </a:r>
            <a:br>
              <a:rPr lang="en" sz="1600">
                <a:solidFill>
                  <a:schemeClr val="dk1"/>
                </a:solidFill>
                <a:latin typeface="Oswald"/>
                <a:ea typeface="Oswald"/>
                <a:cs typeface="Oswald"/>
                <a:sym typeface="Oswald"/>
              </a:rPr>
            </a:br>
            <a:r>
              <a:rPr lang="en" sz="1600">
                <a:solidFill>
                  <a:schemeClr val="dk1"/>
                </a:solidFill>
                <a:latin typeface="Oswald"/>
                <a:ea typeface="Oswald"/>
                <a:cs typeface="Oswald"/>
                <a:sym typeface="Oswald"/>
              </a:rPr>
              <a:t>After the five questions, please give me an honest assessment of how I have done in the interview.</a:t>
            </a:r>
            <a:endParaRPr sz="1600">
              <a:solidFill>
                <a:schemeClr val="dk1"/>
              </a:solidFill>
              <a:latin typeface="Oswald"/>
              <a:ea typeface="Oswald"/>
              <a:cs typeface="Oswald"/>
              <a:sym typeface="Oswald"/>
            </a:endParaRPr>
          </a:p>
        </p:txBody>
      </p:sp>
      <p:sp>
        <p:nvSpPr>
          <p:cNvPr id="1466" name="Google Shape;1466;p121"/>
          <p:cNvSpPr txBox="1"/>
          <p:nvPr/>
        </p:nvSpPr>
        <p:spPr>
          <a:xfrm>
            <a:off x="308900" y="287425"/>
            <a:ext cx="811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Simulate potential questions in a job interview</a:t>
            </a:r>
            <a:r>
              <a:rPr lang="en" sz="3600">
                <a:solidFill>
                  <a:schemeClr val="dk1"/>
                </a:solidFill>
              </a:rPr>
              <a:t> </a:t>
            </a:r>
            <a:endParaRPr/>
          </a:p>
        </p:txBody>
      </p:sp>
      <p:sp>
        <p:nvSpPr>
          <p:cNvPr id="1467" name="Google Shape;1467;p121"/>
          <p:cNvSpPr/>
          <p:nvPr/>
        </p:nvSpPr>
        <p:spPr>
          <a:xfrm>
            <a:off x="438275" y="1374925"/>
            <a:ext cx="8406600" cy="2775600"/>
          </a:xfrm>
          <a:prstGeom prst="rect">
            <a:avLst/>
          </a:prstGeom>
          <a:noFill/>
          <a:ln cap="flat" cmpd="sng" w="2857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22"/>
          <p:cNvSpPr txBox="1"/>
          <p:nvPr/>
        </p:nvSpPr>
        <p:spPr>
          <a:xfrm>
            <a:off x="0" y="2000000"/>
            <a:ext cx="9144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3F3F3"/>
                </a:solidFill>
                <a:latin typeface="Oswald"/>
                <a:ea typeface="Oswald"/>
                <a:cs typeface="Oswald"/>
                <a:sym typeface="Oswald"/>
              </a:rPr>
              <a:t>Responsible &amp; Ethical Use</a:t>
            </a:r>
            <a:endParaRPr sz="4500">
              <a:solidFill>
                <a:srgbClr val="F3F3F3"/>
              </a:solidFill>
              <a:latin typeface="Oswald"/>
              <a:ea typeface="Oswald"/>
              <a:cs typeface="Oswald"/>
              <a:sym typeface="Oswald"/>
            </a:endParaRPr>
          </a:p>
        </p:txBody>
      </p:sp>
      <p:sp>
        <p:nvSpPr>
          <p:cNvPr id="1473" name="Google Shape;1473;p122"/>
          <p:cNvSpPr txBox="1"/>
          <p:nvPr/>
        </p:nvSpPr>
        <p:spPr>
          <a:xfrm>
            <a:off x="1664250" y="2750900"/>
            <a:ext cx="581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3F3F3"/>
                </a:solidFill>
                <a:latin typeface="Oswald"/>
                <a:ea typeface="Oswald"/>
                <a:cs typeface="Oswald"/>
                <a:sym typeface="Oswald"/>
              </a:rPr>
              <a:t>…</a:t>
            </a:r>
            <a:endParaRPr sz="1200">
              <a:solidFill>
                <a:srgbClr val="F3F3F3"/>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What is behind AI ?</a:t>
            </a:r>
            <a:endParaRPr sz="3200">
              <a:solidFill>
                <a:srgbClr val="F3F3F3"/>
              </a:solidFill>
              <a:latin typeface="Oswald"/>
              <a:ea typeface="Oswald"/>
              <a:cs typeface="Oswald"/>
              <a:sym typeface="Oswald"/>
            </a:endParaRPr>
          </a:p>
        </p:txBody>
      </p:sp>
      <p:sp>
        <p:nvSpPr>
          <p:cNvPr id="205" name="Google Shape;205;p24"/>
          <p:cNvSpPr txBox="1"/>
          <p:nvPr/>
        </p:nvSpPr>
        <p:spPr>
          <a:xfrm>
            <a:off x="232275" y="916850"/>
            <a:ext cx="58392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Statistics based</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Machine algorithm → Human-like</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Problem solving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Complex data</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Flexible analysis</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Dynamic process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pic>
        <p:nvPicPr>
          <p:cNvPr id="206" name="Google Shape;206;p24"/>
          <p:cNvPicPr preferRelativeResize="0"/>
          <p:nvPr/>
        </p:nvPicPr>
        <p:blipFill rotWithShape="1">
          <a:blip r:embed="rId3">
            <a:alphaModFix/>
          </a:blip>
          <a:srcRect b="12542" l="10002" r="15180" t="30002"/>
          <a:stretch/>
        </p:blipFill>
        <p:spPr>
          <a:xfrm>
            <a:off x="4127500" y="1170300"/>
            <a:ext cx="3848100" cy="2955300"/>
          </a:xfrm>
          <a:prstGeom prst="rect">
            <a:avLst/>
          </a:prstGeom>
          <a:noFill/>
          <a:ln>
            <a:noFill/>
          </a:ln>
          <a:effectLst>
            <a:outerShdw blurRad="100013" rotWithShape="0" algn="bl" dir="1800000" dist="57150">
              <a:srgbClr val="CCCCCC">
                <a:alpha val="50000"/>
              </a:srgbClr>
            </a:outerShdw>
          </a:effectLst>
        </p:spPr>
      </p:pic>
      <p:sp>
        <p:nvSpPr>
          <p:cNvPr id="207" name="Google Shape;207;p24"/>
          <p:cNvSpPr txBox="1"/>
          <p:nvPr/>
        </p:nvSpPr>
        <p:spPr>
          <a:xfrm>
            <a:off x="6222975" y="3899600"/>
            <a:ext cx="86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B7B7B7"/>
                </a:solidFill>
              </a:rPr>
              <a:t>@storyset on freepik</a:t>
            </a:r>
            <a:endParaRPr sz="800">
              <a:solidFill>
                <a:srgbClr val="B7B7B7"/>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23"/>
          <p:cNvSpPr txBox="1"/>
          <p:nvPr/>
        </p:nvSpPr>
        <p:spPr>
          <a:xfrm>
            <a:off x="279850" y="1063500"/>
            <a:ext cx="36918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5 principles</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Accountability</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Transparency &amp; Explainability</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Justice &amp; Fairness</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Respect to human rights</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1479" name="Google Shape;1479;p123"/>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480" name="Google Shape;1480;p123"/>
          <p:cNvGrpSpPr/>
          <p:nvPr/>
        </p:nvGrpSpPr>
        <p:grpSpPr>
          <a:xfrm>
            <a:off x="3822312" y="1130731"/>
            <a:ext cx="2407147" cy="2190413"/>
            <a:chOff x="1978637" y="1202068"/>
            <a:chExt cx="2407147" cy="2190413"/>
          </a:xfrm>
        </p:grpSpPr>
        <p:sp>
          <p:nvSpPr>
            <p:cNvPr id="1481" name="Google Shape;1481;p123"/>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FFFFFF"/>
            </a:solid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
          <p:nvSpPr>
            <p:cNvPr id="1482" name="Google Shape;1482;p123"/>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
          <p:nvSpPr>
            <p:cNvPr id="1483" name="Google Shape;1483;p123"/>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Respect</a:t>
              </a:r>
              <a:br>
                <a:rPr lang="en" sz="1000">
                  <a:solidFill>
                    <a:schemeClr val="dk1"/>
                  </a:solidFill>
                  <a:latin typeface="Roboto"/>
                  <a:ea typeface="Roboto"/>
                  <a:cs typeface="Roboto"/>
                  <a:sym typeface="Roboto"/>
                </a:rPr>
              </a:br>
              <a:r>
                <a:rPr lang="en" sz="1000">
                  <a:solidFill>
                    <a:schemeClr val="dk1"/>
                  </a:solidFill>
                  <a:latin typeface="Roboto"/>
                  <a:ea typeface="Roboto"/>
                  <a:cs typeface="Roboto"/>
                  <a:sym typeface="Roboto"/>
                </a:rPr>
                <a:t>Human Rights</a:t>
              </a:r>
              <a:endParaRPr sz="1000">
                <a:solidFill>
                  <a:schemeClr val="dk1"/>
                </a:solidFill>
                <a:latin typeface="Roboto"/>
                <a:ea typeface="Roboto"/>
                <a:cs typeface="Roboto"/>
                <a:sym typeface="Roboto"/>
              </a:endParaRPr>
            </a:p>
          </p:txBody>
        </p:sp>
      </p:grpSp>
      <p:grpSp>
        <p:nvGrpSpPr>
          <p:cNvPr id="1484" name="Google Shape;1484;p123"/>
          <p:cNvGrpSpPr/>
          <p:nvPr/>
        </p:nvGrpSpPr>
        <p:grpSpPr>
          <a:xfrm>
            <a:off x="4710787" y="2528590"/>
            <a:ext cx="2108006" cy="2437164"/>
            <a:chOff x="2867112" y="2599927"/>
            <a:chExt cx="2108006" cy="2437164"/>
          </a:xfrm>
        </p:grpSpPr>
        <p:sp>
          <p:nvSpPr>
            <p:cNvPr id="1485" name="Google Shape;1485;p123"/>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2C4976"/>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
          <p:nvSpPr>
            <p:cNvPr id="1486" name="Google Shape;1486;p123"/>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
          <p:nvSpPr>
            <p:cNvPr id="1487" name="Google Shape;1487;p123"/>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Fairness</a:t>
              </a:r>
              <a:endParaRPr sz="1000">
                <a:solidFill>
                  <a:schemeClr val="lt1"/>
                </a:solidFill>
                <a:latin typeface="Roboto"/>
                <a:ea typeface="Roboto"/>
                <a:cs typeface="Roboto"/>
                <a:sym typeface="Roboto"/>
              </a:endParaRPr>
            </a:p>
          </p:txBody>
        </p:sp>
      </p:grpSp>
      <p:grpSp>
        <p:nvGrpSpPr>
          <p:cNvPr id="1488" name="Google Shape;1488;p123"/>
          <p:cNvGrpSpPr/>
          <p:nvPr/>
        </p:nvGrpSpPr>
        <p:grpSpPr>
          <a:xfrm>
            <a:off x="6181190" y="2393077"/>
            <a:ext cx="2424506" cy="2097542"/>
            <a:chOff x="4337515" y="2464414"/>
            <a:chExt cx="2424506" cy="2097542"/>
          </a:xfrm>
        </p:grpSpPr>
        <p:sp>
          <p:nvSpPr>
            <p:cNvPr id="1489" name="Google Shape;1489;p123"/>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5B2A8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
          <p:nvSpPr>
            <p:cNvPr id="1490" name="Google Shape;1490;p123"/>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
          <p:nvSpPr>
            <p:cNvPr id="1491" name="Google Shape;1491;p123"/>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Transparency</a:t>
              </a:r>
              <a:endParaRPr sz="1000">
                <a:solidFill>
                  <a:schemeClr val="lt1"/>
                </a:solidFill>
                <a:latin typeface="Roboto"/>
                <a:ea typeface="Roboto"/>
                <a:cs typeface="Roboto"/>
                <a:sym typeface="Roboto"/>
              </a:endParaRPr>
            </a:p>
          </p:txBody>
        </p:sp>
      </p:grpSp>
      <p:grpSp>
        <p:nvGrpSpPr>
          <p:cNvPr id="1492" name="Google Shape;1492;p123"/>
          <p:cNvGrpSpPr/>
          <p:nvPr/>
        </p:nvGrpSpPr>
        <p:grpSpPr>
          <a:xfrm>
            <a:off x="5106771" y="-4"/>
            <a:ext cx="2344104" cy="2370669"/>
            <a:chOff x="3263096" y="71333"/>
            <a:chExt cx="2344104" cy="2370669"/>
          </a:xfrm>
        </p:grpSpPr>
        <p:sp>
          <p:nvSpPr>
            <p:cNvPr id="1493" name="Google Shape;1493;p123"/>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EF7500"/>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4" name="Google Shape;1494;p123"/>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23"/>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Non-maleficence</a:t>
              </a:r>
              <a:endParaRPr sz="1000">
                <a:solidFill>
                  <a:schemeClr val="dk1"/>
                </a:solidFill>
                <a:latin typeface="Roboto"/>
                <a:ea typeface="Roboto"/>
                <a:cs typeface="Roboto"/>
                <a:sym typeface="Roboto"/>
              </a:endParaRPr>
            </a:p>
          </p:txBody>
        </p:sp>
      </p:grpSp>
      <p:grpSp>
        <p:nvGrpSpPr>
          <p:cNvPr id="1496" name="Google Shape;1496;p123"/>
          <p:cNvGrpSpPr/>
          <p:nvPr/>
        </p:nvGrpSpPr>
        <p:grpSpPr>
          <a:xfrm>
            <a:off x="6436982" y="733039"/>
            <a:ext cx="2268741" cy="2444000"/>
            <a:chOff x="4593307" y="804376"/>
            <a:chExt cx="2268741" cy="2444000"/>
          </a:xfrm>
        </p:grpSpPr>
        <p:sp>
          <p:nvSpPr>
            <p:cNvPr id="1497" name="Google Shape;1497;p123"/>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8" name="Google Shape;1498;p123"/>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Accountability</a:t>
              </a:r>
              <a:endParaRPr sz="1000">
                <a:solidFill>
                  <a:schemeClr val="dk1"/>
                </a:solidFill>
                <a:latin typeface="Roboto"/>
                <a:ea typeface="Roboto"/>
                <a:cs typeface="Roboto"/>
                <a:sym typeface="Roboto"/>
              </a:endParaRPr>
            </a:p>
          </p:txBody>
        </p:sp>
        <p:sp>
          <p:nvSpPr>
            <p:cNvPr id="1499" name="Google Shape;1499;p123"/>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chemeClr val="accent5"/>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pic>
        <p:nvPicPr>
          <p:cNvPr id="1500" name="Google Shape;1500;p123"/>
          <p:cNvPicPr preferRelativeResize="0"/>
          <p:nvPr/>
        </p:nvPicPr>
        <p:blipFill rotWithShape="1">
          <a:blip r:embed="rId3">
            <a:alphaModFix/>
          </a:blip>
          <a:srcRect b="20657" l="21511" r="32914" t="20989"/>
          <a:stretch/>
        </p:blipFill>
        <p:spPr>
          <a:xfrm>
            <a:off x="-103725" y="3177050"/>
            <a:ext cx="1555400" cy="19916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24"/>
          <p:cNvSpPr txBox="1"/>
          <p:nvPr/>
        </p:nvSpPr>
        <p:spPr>
          <a:xfrm>
            <a:off x="-18925" y="1656650"/>
            <a:ext cx="5176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Do good</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Dev. common good</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Benefit humanity</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Everyone must access the benefits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Do not accumulate </a:t>
            </a:r>
            <a:r>
              <a:rPr lang="en" sz="1800">
                <a:solidFill>
                  <a:schemeClr val="dk1"/>
                </a:solidFill>
                <a:latin typeface="Oswald"/>
                <a:ea typeface="Oswald"/>
                <a:cs typeface="Oswald"/>
                <a:sym typeface="Oswald"/>
              </a:rPr>
              <a:t>inequality</a:t>
            </a:r>
            <a:r>
              <a:rPr lang="en" sz="1800">
                <a:solidFill>
                  <a:schemeClr val="dk1"/>
                </a:solidFill>
                <a:latin typeface="Oswald"/>
                <a:ea typeface="Oswald"/>
                <a:cs typeface="Oswald"/>
                <a:sym typeface="Oswald"/>
              </a:rPr>
              <a:t> to benefits</a:t>
            </a:r>
            <a:endParaRPr sz="1800">
              <a:solidFill>
                <a:schemeClr val="dk1"/>
              </a:solidFill>
              <a:latin typeface="Oswald"/>
              <a:ea typeface="Oswald"/>
              <a:cs typeface="Oswald"/>
              <a:sym typeface="Oswald"/>
            </a:endParaRPr>
          </a:p>
        </p:txBody>
      </p:sp>
      <p:sp>
        <p:nvSpPr>
          <p:cNvPr id="1506" name="Google Shape;1506;p124"/>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507" name="Google Shape;1507;p124"/>
          <p:cNvGrpSpPr/>
          <p:nvPr/>
        </p:nvGrpSpPr>
        <p:grpSpPr>
          <a:xfrm>
            <a:off x="6102075" y="540530"/>
            <a:ext cx="1342655" cy="1278089"/>
            <a:chOff x="2366754" y="1280097"/>
            <a:chExt cx="2019030" cy="1963271"/>
          </a:xfrm>
        </p:grpSpPr>
        <p:sp>
          <p:nvSpPr>
            <p:cNvPr id="1508" name="Google Shape;1508;p124"/>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09" name="Google Shape;1509;p124"/>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grpSp>
      <p:grpSp>
        <p:nvGrpSpPr>
          <p:cNvPr id="1510" name="Google Shape;1510;p124"/>
          <p:cNvGrpSpPr/>
          <p:nvPr/>
        </p:nvGrpSpPr>
        <p:grpSpPr>
          <a:xfrm>
            <a:off x="6574100" y="1399740"/>
            <a:ext cx="1262536" cy="1326854"/>
            <a:chOff x="3076567" y="2599927"/>
            <a:chExt cx="1898550" cy="2038178"/>
          </a:xfrm>
        </p:grpSpPr>
        <p:sp>
          <p:nvSpPr>
            <p:cNvPr id="1511" name="Google Shape;1511;p124"/>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12" name="Google Shape;1512;p124"/>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grpSp>
      <p:grpSp>
        <p:nvGrpSpPr>
          <p:cNvPr id="1513" name="Google Shape;1513;p124"/>
          <p:cNvGrpSpPr/>
          <p:nvPr/>
        </p:nvGrpSpPr>
        <p:grpSpPr>
          <a:xfrm>
            <a:off x="7412631" y="1311521"/>
            <a:ext cx="1366586" cy="1201202"/>
            <a:chOff x="4337515" y="2464414"/>
            <a:chExt cx="2055017" cy="1845164"/>
          </a:xfrm>
        </p:grpSpPr>
        <p:sp>
          <p:nvSpPr>
            <p:cNvPr id="1514" name="Google Shape;1514;p124"/>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15" name="Google Shape;1515;p124"/>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grpSp>
        <p:nvGrpSpPr>
          <p:cNvPr id="1516" name="Google Shape;1516;p124"/>
          <p:cNvGrpSpPr/>
          <p:nvPr/>
        </p:nvGrpSpPr>
        <p:grpSpPr>
          <a:xfrm>
            <a:off x="6698142" y="-246375"/>
            <a:ext cx="1558829" cy="1543305"/>
            <a:chOff x="3263096" y="71333"/>
            <a:chExt cx="2344104" cy="2370669"/>
          </a:xfrm>
        </p:grpSpPr>
        <p:sp>
          <p:nvSpPr>
            <p:cNvPr id="1517" name="Google Shape;1517;p124"/>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EF7500"/>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18" name="Google Shape;1518;p124"/>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19" name="Google Shape;1519;p124"/>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grpSp>
        <p:nvGrpSpPr>
          <p:cNvPr id="1520" name="Google Shape;1520;p124"/>
          <p:cNvGrpSpPr/>
          <p:nvPr/>
        </p:nvGrpSpPr>
        <p:grpSpPr>
          <a:xfrm>
            <a:off x="7582732" y="437366"/>
            <a:ext cx="1305947" cy="1384514"/>
            <a:chOff x="4593307" y="1121626"/>
            <a:chExt cx="1963830" cy="2126750"/>
          </a:xfrm>
        </p:grpSpPr>
        <p:sp>
          <p:nvSpPr>
            <p:cNvPr id="1521" name="Google Shape;1521;p124"/>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22" name="Google Shape;1522;p124"/>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grpSp>
      <p:sp>
        <p:nvSpPr>
          <p:cNvPr id="1523" name="Google Shape;1523;p124"/>
          <p:cNvSpPr txBox="1"/>
          <p:nvPr/>
        </p:nvSpPr>
        <p:spPr>
          <a:xfrm>
            <a:off x="4095675" y="1666225"/>
            <a:ext cx="41613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Do NO harm</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Discrimination</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Privacy</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Intentional misuse</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Etc …</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7" name="Shape 1527"/>
        <p:cNvGrpSpPr/>
        <p:nvPr/>
      </p:nvGrpSpPr>
      <p:grpSpPr>
        <a:xfrm>
          <a:off x="0" y="0"/>
          <a:ext cx="0" cy="0"/>
          <a:chOff x="0" y="0"/>
          <a:chExt cx="0" cy="0"/>
        </a:xfrm>
      </p:grpSpPr>
      <p:sp>
        <p:nvSpPr>
          <p:cNvPr id="1528" name="Google Shape;1528;p125"/>
          <p:cNvSpPr txBox="1"/>
          <p:nvPr/>
        </p:nvSpPr>
        <p:spPr>
          <a:xfrm>
            <a:off x="-18925" y="1199450"/>
            <a:ext cx="5176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Do good</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Dev. common good</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Benefit humanity</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Everyone must access the benefits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Do not accumulate inequality to benefits</a:t>
            </a:r>
            <a:endParaRPr sz="1800">
              <a:solidFill>
                <a:schemeClr val="dk1"/>
              </a:solidFill>
              <a:latin typeface="Oswald"/>
              <a:ea typeface="Oswald"/>
              <a:cs typeface="Oswald"/>
              <a:sym typeface="Oswald"/>
            </a:endParaRPr>
          </a:p>
        </p:txBody>
      </p:sp>
      <p:sp>
        <p:nvSpPr>
          <p:cNvPr id="1529" name="Google Shape;1529;p125"/>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530" name="Google Shape;1530;p125"/>
          <p:cNvGrpSpPr/>
          <p:nvPr/>
        </p:nvGrpSpPr>
        <p:grpSpPr>
          <a:xfrm>
            <a:off x="6102075" y="540530"/>
            <a:ext cx="1342655" cy="1278089"/>
            <a:chOff x="2366754" y="1280097"/>
            <a:chExt cx="2019030" cy="1963271"/>
          </a:xfrm>
        </p:grpSpPr>
        <p:sp>
          <p:nvSpPr>
            <p:cNvPr id="1531" name="Google Shape;1531;p125"/>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32" name="Google Shape;1532;p125"/>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grpSp>
      <p:grpSp>
        <p:nvGrpSpPr>
          <p:cNvPr id="1533" name="Google Shape;1533;p125"/>
          <p:cNvGrpSpPr/>
          <p:nvPr/>
        </p:nvGrpSpPr>
        <p:grpSpPr>
          <a:xfrm>
            <a:off x="6574100" y="1399740"/>
            <a:ext cx="1262536" cy="1326854"/>
            <a:chOff x="3076567" y="2599927"/>
            <a:chExt cx="1898550" cy="2038178"/>
          </a:xfrm>
        </p:grpSpPr>
        <p:sp>
          <p:nvSpPr>
            <p:cNvPr id="1534" name="Google Shape;1534;p125"/>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35" name="Google Shape;1535;p125"/>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grpSp>
      <p:grpSp>
        <p:nvGrpSpPr>
          <p:cNvPr id="1536" name="Google Shape;1536;p125"/>
          <p:cNvGrpSpPr/>
          <p:nvPr/>
        </p:nvGrpSpPr>
        <p:grpSpPr>
          <a:xfrm>
            <a:off x="7412631" y="1311521"/>
            <a:ext cx="1366586" cy="1201202"/>
            <a:chOff x="4337515" y="2464414"/>
            <a:chExt cx="2055017" cy="1845164"/>
          </a:xfrm>
        </p:grpSpPr>
        <p:sp>
          <p:nvSpPr>
            <p:cNvPr id="1537" name="Google Shape;1537;p125"/>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38" name="Google Shape;1538;p125"/>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grpSp>
        <p:nvGrpSpPr>
          <p:cNvPr id="1539" name="Google Shape;1539;p125"/>
          <p:cNvGrpSpPr/>
          <p:nvPr/>
        </p:nvGrpSpPr>
        <p:grpSpPr>
          <a:xfrm>
            <a:off x="6698142" y="-246375"/>
            <a:ext cx="1558829" cy="1543305"/>
            <a:chOff x="3263096" y="71333"/>
            <a:chExt cx="2344104" cy="2370669"/>
          </a:xfrm>
        </p:grpSpPr>
        <p:sp>
          <p:nvSpPr>
            <p:cNvPr id="1540" name="Google Shape;1540;p125"/>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EF7500"/>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41" name="Google Shape;1541;p125"/>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42" name="Google Shape;1542;p125"/>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grpSp>
        <p:nvGrpSpPr>
          <p:cNvPr id="1543" name="Google Shape;1543;p125"/>
          <p:cNvGrpSpPr/>
          <p:nvPr/>
        </p:nvGrpSpPr>
        <p:grpSpPr>
          <a:xfrm>
            <a:off x="7582732" y="437366"/>
            <a:ext cx="1305947" cy="1384514"/>
            <a:chOff x="4593307" y="1121626"/>
            <a:chExt cx="1963830" cy="2126750"/>
          </a:xfrm>
        </p:grpSpPr>
        <p:sp>
          <p:nvSpPr>
            <p:cNvPr id="1544" name="Google Shape;1544;p125"/>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45" name="Google Shape;1545;p125"/>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grpSp>
      <p:sp>
        <p:nvSpPr>
          <p:cNvPr id="1546" name="Google Shape;1546;p125"/>
          <p:cNvSpPr txBox="1"/>
          <p:nvPr/>
        </p:nvSpPr>
        <p:spPr>
          <a:xfrm>
            <a:off x="4095675" y="1209025"/>
            <a:ext cx="41613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Do NO harm</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Privacy</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Discrimination</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Intentional misuse</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Physical &amp; social harm</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Respect diversity</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Cultural </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individual</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1547" name="Google Shape;1547;p125"/>
          <p:cNvSpPr txBox="1"/>
          <p:nvPr/>
        </p:nvSpPr>
        <p:spPr>
          <a:xfrm>
            <a:off x="1137400" y="3994025"/>
            <a:ext cx="51765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Individual point of view</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Do no harm</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When possible, do good</a:t>
            </a:r>
            <a:endParaRPr sz="1800">
              <a:solidFill>
                <a:schemeClr val="accent5"/>
              </a:solidFill>
              <a:latin typeface="Oswald"/>
              <a:ea typeface="Oswald"/>
              <a:cs typeface="Oswald"/>
              <a:sym typeface="Oswald"/>
            </a:endParaRPr>
          </a:p>
        </p:txBody>
      </p:sp>
      <p:pic>
        <p:nvPicPr>
          <p:cNvPr id="1548" name="Google Shape;1548;p125"/>
          <p:cNvPicPr preferRelativeResize="0"/>
          <p:nvPr/>
        </p:nvPicPr>
        <p:blipFill>
          <a:blip r:embed="rId3">
            <a:alphaModFix/>
          </a:blip>
          <a:stretch>
            <a:fillRect/>
          </a:stretch>
        </p:blipFill>
        <p:spPr>
          <a:xfrm>
            <a:off x="178475" y="4067425"/>
            <a:ext cx="869000" cy="869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26"/>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554" name="Google Shape;1554;p126"/>
          <p:cNvGrpSpPr/>
          <p:nvPr/>
        </p:nvGrpSpPr>
        <p:grpSpPr>
          <a:xfrm>
            <a:off x="6102075" y="540530"/>
            <a:ext cx="1342655" cy="1278089"/>
            <a:chOff x="2366754" y="1280097"/>
            <a:chExt cx="2019030" cy="1963271"/>
          </a:xfrm>
        </p:grpSpPr>
        <p:sp>
          <p:nvSpPr>
            <p:cNvPr id="1555" name="Google Shape;1555;p126"/>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56" name="Google Shape;1556;p126"/>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grpSp>
      <p:grpSp>
        <p:nvGrpSpPr>
          <p:cNvPr id="1557" name="Google Shape;1557;p126"/>
          <p:cNvGrpSpPr/>
          <p:nvPr/>
        </p:nvGrpSpPr>
        <p:grpSpPr>
          <a:xfrm>
            <a:off x="6574100" y="1399740"/>
            <a:ext cx="1262536" cy="1326854"/>
            <a:chOff x="3076567" y="2599927"/>
            <a:chExt cx="1898550" cy="2038178"/>
          </a:xfrm>
        </p:grpSpPr>
        <p:sp>
          <p:nvSpPr>
            <p:cNvPr id="1558" name="Google Shape;1558;p126"/>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59" name="Google Shape;1559;p126"/>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grpSp>
      <p:grpSp>
        <p:nvGrpSpPr>
          <p:cNvPr id="1560" name="Google Shape;1560;p126"/>
          <p:cNvGrpSpPr/>
          <p:nvPr/>
        </p:nvGrpSpPr>
        <p:grpSpPr>
          <a:xfrm>
            <a:off x="7412631" y="1311521"/>
            <a:ext cx="1366586" cy="1201202"/>
            <a:chOff x="4337515" y="2464414"/>
            <a:chExt cx="2055017" cy="1845164"/>
          </a:xfrm>
        </p:grpSpPr>
        <p:sp>
          <p:nvSpPr>
            <p:cNvPr id="1561" name="Google Shape;1561;p126"/>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62" name="Google Shape;1562;p126"/>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grpSp>
        <p:nvGrpSpPr>
          <p:cNvPr id="1563" name="Google Shape;1563;p126"/>
          <p:cNvGrpSpPr/>
          <p:nvPr/>
        </p:nvGrpSpPr>
        <p:grpSpPr>
          <a:xfrm>
            <a:off x="6870110" y="-17474"/>
            <a:ext cx="1386861" cy="1314405"/>
            <a:chOff x="3521694" y="422947"/>
            <a:chExt cx="2085505" cy="2019055"/>
          </a:xfrm>
        </p:grpSpPr>
        <p:sp>
          <p:nvSpPr>
            <p:cNvPr id="1564" name="Google Shape;1564;p126"/>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65" name="Google Shape;1565;p126"/>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grpSp>
        <p:nvGrpSpPr>
          <p:cNvPr id="1566" name="Google Shape;1566;p126"/>
          <p:cNvGrpSpPr/>
          <p:nvPr/>
        </p:nvGrpSpPr>
        <p:grpSpPr>
          <a:xfrm>
            <a:off x="7582732" y="230836"/>
            <a:ext cx="1508713" cy="1591044"/>
            <a:chOff x="4593307" y="804376"/>
            <a:chExt cx="2268741" cy="2444000"/>
          </a:xfrm>
        </p:grpSpPr>
        <p:sp>
          <p:nvSpPr>
            <p:cNvPr id="1567" name="Google Shape;1567;p126"/>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68" name="Google Shape;1568;p126"/>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sp>
          <p:nvSpPr>
            <p:cNvPr id="1569" name="Google Shape;1569;p126"/>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chemeClr val="accent5"/>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grpSp>
      <p:sp>
        <p:nvSpPr>
          <p:cNvPr id="1570" name="Google Shape;1570;p126"/>
          <p:cNvSpPr txBox="1"/>
          <p:nvPr/>
        </p:nvSpPr>
        <p:spPr>
          <a:xfrm>
            <a:off x="-18925" y="1199450"/>
            <a:ext cx="5176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Accountability</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Who is </a:t>
            </a:r>
            <a:r>
              <a:rPr lang="en" sz="1800">
                <a:solidFill>
                  <a:schemeClr val="accent5"/>
                </a:solidFill>
                <a:latin typeface="Oswald"/>
                <a:ea typeface="Oswald"/>
                <a:cs typeface="Oswald"/>
                <a:sym typeface="Oswald"/>
              </a:rPr>
              <a:t>accountable</a:t>
            </a:r>
            <a:r>
              <a:rPr lang="en" sz="1800">
                <a:solidFill>
                  <a:schemeClr val="accent5"/>
                </a:solidFill>
                <a:latin typeface="Oswald"/>
                <a:ea typeface="Oswald"/>
                <a:cs typeface="Oswald"/>
                <a:sym typeface="Oswald"/>
              </a:rPr>
              <a:t>?</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Organization</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Developers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Users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Inspector</a:t>
            </a:r>
            <a:endParaRPr sz="1800">
              <a:solidFill>
                <a:schemeClr val="dk1"/>
              </a:solidFill>
              <a:latin typeface="Oswald"/>
              <a:ea typeface="Oswald"/>
              <a:cs typeface="Oswald"/>
              <a:sym typeface="Oswald"/>
            </a:endParaRPr>
          </a:p>
        </p:txBody>
      </p:sp>
      <p:sp>
        <p:nvSpPr>
          <p:cNvPr id="1571" name="Google Shape;1571;p126"/>
          <p:cNvSpPr txBox="1"/>
          <p:nvPr/>
        </p:nvSpPr>
        <p:spPr>
          <a:xfrm>
            <a:off x="2571675" y="1209025"/>
            <a:ext cx="41613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The </a:t>
            </a:r>
            <a:r>
              <a:rPr lang="en" sz="1800">
                <a:solidFill>
                  <a:schemeClr val="accent5"/>
                </a:solidFill>
                <a:latin typeface="Oswald"/>
                <a:ea typeface="Oswald"/>
                <a:cs typeface="Oswald"/>
                <a:sym typeface="Oswald"/>
              </a:rPr>
              <a:t>algorithm</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No moral agent</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No legal agent</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5" name="Shape 1575"/>
        <p:cNvGrpSpPr/>
        <p:nvPr/>
      </p:nvGrpSpPr>
      <p:grpSpPr>
        <a:xfrm>
          <a:off x="0" y="0"/>
          <a:ext cx="0" cy="0"/>
          <a:chOff x="0" y="0"/>
          <a:chExt cx="0" cy="0"/>
        </a:xfrm>
      </p:grpSpPr>
      <p:sp>
        <p:nvSpPr>
          <p:cNvPr id="1576" name="Google Shape;1576;p127"/>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577" name="Google Shape;1577;p127"/>
          <p:cNvGrpSpPr/>
          <p:nvPr/>
        </p:nvGrpSpPr>
        <p:grpSpPr>
          <a:xfrm>
            <a:off x="6102075" y="540530"/>
            <a:ext cx="1342655" cy="1278089"/>
            <a:chOff x="2366754" y="1280097"/>
            <a:chExt cx="2019030" cy="1963271"/>
          </a:xfrm>
        </p:grpSpPr>
        <p:sp>
          <p:nvSpPr>
            <p:cNvPr id="1578" name="Google Shape;1578;p127"/>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79" name="Google Shape;1579;p127"/>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grpSp>
      <p:grpSp>
        <p:nvGrpSpPr>
          <p:cNvPr id="1580" name="Google Shape;1580;p127"/>
          <p:cNvGrpSpPr/>
          <p:nvPr/>
        </p:nvGrpSpPr>
        <p:grpSpPr>
          <a:xfrm>
            <a:off x="6574100" y="1399740"/>
            <a:ext cx="1262536" cy="1326854"/>
            <a:chOff x="3076567" y="2599927"/>
            <a:chExt cx="1898550" cy="2038178"/>
          </a:xfrm>
        </p:grpSpPr>
        <p:sp>
          <p:nvSpPr>
            <p:cNvPr id="1581" name="Google Shape;1581;p127"/>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82" name="Google Shape;1582;p127"/>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grpSp>
      <p:grpSp>
        <p:nvGrpSpPr>
          <p:cNvPr id="1583" name="Google Shape;1583;p127"/>
          <p:cNvGrpSpPr/>
          <p:nvPr/>
        </p:nvGrpSpPr>
        <p:grpSpPr>
          <a:xfrm>
            <a:off x="7412631" y="1311521"/>
            <a:ext cx="1366586" cy="1201202"/>
            <a:chOff x="4337515" y="2464414"/>
            <a:chExt cx="2055017" cy="1845164"/>
          </a:xfrm>
        </p:grpSpPr>
        <p:sp>
          <p:nvSpPr>
            <p:cNvPr id="1584" name="Google Shape;1584;p127"/>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585" name="Google Shape;1585;p127"/>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grpSp>
        <p:nvGrpSpPr>
          <p:cNvPr id="1586" name="Google Shape;1586;p127"/>
          <p:cNvGrpSpPr/>
          <p:nvPr/>
        </p:nvGrpSpPr>
        <p:grpSpPr>
          <a:xfrm>
            <a:off x="6870110" y="-17474"/>
            <a:ext cx="1386861" cy="1314405"/>
            <a:chOff x="3521694" y="422947"/>
            <a:chExt cx="2085505" cy="2019055"/>
          </a:xfrm>
        </p:grpSpPr>
        <p:sp>
          <p:nvSpPr>
            <p:cNvPr id="1587" name="Google Shape;1587;p127"/>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88" name="Google Shape;1588;p127"/>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grpSp>
        <p:nvGrpSpPr>
          <p:cNvPr id="1589" name="Google Shape;1589;p127"/>
          <p:cNvGrpSpPr/>
          <p:nvPr/>
        </p:nvGrpSpPr>
        <p:grpSpPr>
          <a:xfrm>
            <a:off x="7582732" y="230836"/>
            <a:ext cx="1508713" cy="1591044"/>
            <a:chOff x="4593307" y="804376"/>
            <a:chExt cx="2268741" cy="2444000"/>
          </a:xfrm>
        </p:grpSpPr>
        <p:sp>
          <p:nvSpPr>
            <p:cNvPr id="1590" name="Google Shape;1590;p127"/>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91" name="Google Shape;1591;p127"/>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sp>
          <p:nvSpPr>
            <p:cNvPr id="1592" name="Google Shape;1592;p127"/>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chemeClr val="accent5"/>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grpSp>
      <p:sp>
        <p:nvSpPr>
          <p:cNvPr id="1593" name="Google Shape;1593;p127"/>
          <p:cNvSpPr txBox="1"/>
          <p:nvPr/>
        </p:nvSpPr>
        <p:spPr>
          <a:xfrm>
            <a:off x="-18925" y="1199450"/>
            <a:ext cx="5176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Accountability</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Who is accountable?</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Organization</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Developers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Users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Inspector</a:t>
            </a:r>
            <a:endParaRPr sz="1800">
              <a:solidFill>
                <a:schemeClr val="dk1"/>
              </a:solidFill>
              <a:latin typeface="Oswald"/>
              <a:ea typeface="Oswald"/>
              <a:cs typeface="Oswald"/>
              <a:sym typeface="Oswald"/>
            </a:endParaRPr>
          </a:p>
        </p:txBody>
      </p:sp>
      <p:sp>
        <p:nvSpPr>
          <p:cNvPr id="1594" name="Google Shape;1594;p127"/>
          <p:cNvSpPr txBox="1"/>
          <p:nvPr/>
        </p:nvSpPr>
        <p:spPr>
          <a:xfrm>
            <a:off x="2571675" y="1209025"/>
            <a:ext cx="41613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The algorithm</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No moral agent</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No legal agent</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1595" name="Google Shape;1595;p127"/>
          <p:cNvSpPr txBox="1"/>
          <p:nvPr/>
        </p:nvSpPr>
        <p:spPr>
          <a:xfrm>
            <a:off x="1137400" y="3536825"/>
            <a:ext cx="51765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Individual point of view</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Consider policies</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Consider moral aspects</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Consider safety &amp; fairness</a:t>
            </a:r>
            <a:endParaRPr sz="1800">
              <a:solidFill>
                <a:schemeClr val="accent5"/>
              </a:solidFill>
              <a:latin typeface="Oswald"/>
              <a:ea typeface="Oswald"/>
              <a:cs typeface="Oswald"/>
              <a:sym typeface="Oswald"/>
            </a:endParaRPr>
          </a:p>
        </p:txBody>
      </p:sp>
      <p:pic>
        <p:nvPicPr>
          <p:cNvPr id="1596" name="Google Shape;1596;p127"/>
          <p:cNvPicPr preferRelativeResize="0"/>
          <p:nvPr/>
        </p:nvPicPr>
        <p:blipFill>
          <a:blip r:embed="rId3">
            <a:alphaModFix/>
          </a:blip>
          <a:stretch>
            <a:fillRect/>
          </a:stretch>
        </p:blipFill>
        <p:spPr>
          <a:xfrm>
            <a:off x="178475" y="3610225"/>
            <a:ext cx="869000" cy="869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28"/>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602" name="Google Shape;1602;p128"/>
          <p:cNvGrpSpPr/>
          <p:nvPr/>
        </p:nvGrpSpPr>
        <p:grpSpPr>
          <a:xfrm>
            <a:off x="7412631" y="1311521"/>
            <a:ext cx="1612297" cy="1365500"/>
            <a:chOff x="4337515" y="2464414"/>
            <a:chExt cx="2424506" cy="2097542"/>
          </a:xfrm>
        </p:grpSpPr>
        <p:sp>
          <p:nvSpPr>
            <p:cNvPr id="1603" name="Google Shape;1603;p128"/>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5B2A8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04" name="Google Shape;1604;p128"/>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05" name="Google Shape;1605;p128"/>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grpSp>
        <p:nvGrpSpPr>
          <p:cNvPr id="1606" name="Google Shape;1606;p128"/>
          <p:cNvGrpSpPr/>
          <p:nvPr/>
        </p:nvGrpSpPr>
        <p:grpSpPr>
          <a:xfrm>
            <a:off x="6574100" y="1399740"/>
            <a:ext cx="1262536" cy="1326854"/>
            <a:chOff x="3076567" y="2599927"/>
            <a:chExt cx="1898550" cy="2038178"/>
          </a:xfrm>
        </p:grpSpPr>
        <p:sp>
          <p:nvSpPr>
            <p:cNvPr id="1607" name="Google Shape;1607;p128"/>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08" name="Google Shape;1608;p128"/>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grpSp>
      <p:grpSp>
        <p:nvGrpSpPr>
          <p:cNvPr id="1609" name="Google Shape;1609;p128"/>
          <p:cNvGrpSpPr/>
          <p:nvPr/>
        </p:nvGrpSpPr>
        <p:grpSpPr>
          <a:xfrm>
            <a:off x="7582732" y="437366"/>
            <a:ext cx="1305947" cy="1384514"/>
            <a:chOff x="4593307" y="1121626"/>
            <a:chExt cx="1963830" cy="2126750"/>
          </a:xfrm>
        </p:grpSpPr>
        <p:sp>
          <p:nvSpPr>
            <p:cNvPr id="1610" name="Google Shape;1610;p128"/>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611" name="Google Shape;1611;p128"/>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grpSp>
      <p:grpSp>
        <p:nvGrpSpPr>
          <p:cNvPr id="1612" name="Google Shape;1612;p128"/>
          <p:cNvGrpSpPr/>
          <p:nvPr/>
        </p:nvGrpSpPr>
        <p:grpSpPr>
          <a:xfrm>
            <a:off x="6870110" y="-17474"/>
            <a:ext cx="1386861" cy="1314405"/>
            <a:chOff x="3521694" y="422947"/>
            <a:chExt cx="2085505" cy="2019055"/>
          </a:xfrm>
        </p:grpSpPr>
        <p:sp>
          <p:nvSpPr>
            <p:cNvPr id="1613" name="Google Shape;1613;p128"/>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614" name="Google Shape;1614;p128"/>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pic>
        <p:nvPicPr>
          <p:cNvPr id="1615" name="Google Shape;1615;p128"/>
          <p:cNvPicPr preferRelativeResize="0"/>
          <p:nvPr/>
        </p:nvPicPr>
        <p:blipFill>
          <a:blip r:embed="rId3">
            <a:alphaModFix/>
          </a:blip>
          <a:stretch>
            <a:fillRect/>
          </a:stretch>
        </p:blipFill>
        <p:spPr>
          <a:xfrm>
            <a:off x="1525612" y="3725150"/>
            <a:ext cx="1342650" cy="1342650"/>
          </a:xfrm>
          <a:prstGeom prst="rect">
            <a:avLst/>
          </a:prstGeom>
          <a:noFill/>
          <a:ln>
            <a:noFill/>
          </a:ln>
        </p:spPr>
      </p:pic>
      <p:sp>
        <p:nvSpPr>
          <p:cNvPr id="1616" name="Google Shape;1616;p128"/>
          <p:cNvSpPr txBox="1"/>
          <p:nvPr/>
        </p:nvSpPr>
        <p:spPr>
          <a:xfrm>
            <a:off x="-18925" y="1580450"/>
            <a:ext cx="59829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Transparency</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Explainability</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How it works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What are individual elements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How decision making happened</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p:txBody>
      </p:sp>
      <p:grpSp>
        <p:nvGrpSpPr>
          <p:cNvPr id="1617" name="Google Shape;1617;p128"/>
          <p:cNvGrpSpPr/>
          <p:nvPr/>
        </p:nvGrpSpPr>
        <p:grpSpPr>
          <a:xfrm>
            <a:off x="6102075" y="540530"/>
            <a:ext cx="1342655" cy="1278089"/>
            <a:chOff x="2366754" y="1280097"/>
            <a:chExt cx="2019030" cy="1963271"/>
          </a:xfrm>
        </p:grpSpPr>
        <p:sp>
          <p:nvSpPr>
            <p:cNvPr id="1618" name="Google Shape;1618;p128"/>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19" name="Google Shape;1619;p128"/>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grpSp>
      <p:sp>
        <p:nvSpPr>
          <p:cNvPr id="1620" name="Google Shape;1620;p128"/>
          <p:cNvSpPr txBox="1"/>
          <p:nvPr/>
        </p:nvSpPr>
        <p:spPr>
          <a:xfrm>
            <a:off x="3638475" y="1437625"/>
            <a:ext cx="41613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The Openness</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Data for the model</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Code sharing</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Transparent for whom?</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29"/>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626" name="Google Shape;1626;p129"/>
          <p:cNvGrpSpPr/>
          <p:nvPr/>
        </p:nvGrpSpPr>
        <p:grpSpPr>
          <a:xfrm>
            <a:off x="7412631" y="1311521"/>
            <a:ext cx="1612297" cy="1365500"/>
            <a:chOff x="4337515" y="2464414"/>
            <a:chExt cx="2424506" cy="2097542"/>
          </a:xfrm>
        </p:grpSpPr>
        <p:sp>
          <p:nvSpPr>
            <p:cNvPr id="1627" name="Google Shape;1627;p129"/>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5B2A8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28" name="Google Shape;1628;p129"/>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29" name="Google Shape;1629;p129"/>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grpSp>
        <p:nvGrpSpPr>
          <p:cNvPr id="1630" name="Google Shape;1630;p129"/>
          <p:cNvGrpSpPr/>
          <p:nvPr/>
        </p:nvGrpSpPr>
        <p:grpSpPr>
          <a:xfrm>
            <a:off x="6574100" y="1399740"/>
            <a:ext cx="1262536" cy="1326854"/>
            <a:chOff x="3076567" y="2599927"/>
            <a:chExt cx="1898550" cy="2038178"/>
          </a:xfrm>
        </p:grpSpPr>
        <p:sp>
          <p:nvSpPr>
            <p:cNvPr id="1631" name="Google Shape;1631;p129"/>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32" name="Google Shape;1632;p129"/>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grpSp>
      <p:grpSp>
        <p:nvGrpSpPr>
          <p:cNvPr id="1633" name="Google Shape;1633;p129"/>
          <p:cNvGrpSpPr/>
          <p:nvPr/>
        </p:nvGrpSpPr>
        <p:grpSpPr>
          <a:xfrm>
            <a:off x="7582732" y="437366"/>
            <a:ext cx="1305947" cy="1384514"/>
            <a:chOff x="4593307" y="1121626"/>
            <a:chExt cx="1963830" cy="2126750"/>
          </a:xfrm>
        </p:grpSpPr>
        <p:sp>
          <p:nvSpPr>
            <p:cNvPr id="1634" name="Google Shape;1634;p129"/>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635" name="Google Shape;1635;p129"/>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grpSp>
      <p:grpSp>
        <p:nvGrpSpPr>
          <p:cNvPr id="1636" name="Google Shape;1636;p129"/>
          <p:cNvGrpSpPr/>
          <p:nvPr/>
        </p:nvGrpSpPr>
        <p:grpSpPr>
          <a:xfrm>
            <a:off x="6870110" y="-17474"/>
            <a:ext cx="1386861" cy="1314405"/>
            <a:chOff x="3521694" y="422947"/>
            <a:chExt cx="2085505" cy="2019055"/>
          </a:xfrm>
        </p:grpSpPr>
        <p:sp>
          <p:nvSpPr>
            <p:cNvPr id="1637" name="Google Shape;1637;p129"/>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638" name="Google Shape;1638;p129"/>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pic>
        <p:nvPicPr>
          <p:cNvPr id="1639" name="Google Shape;1639;p129"/>
          <p:cNvPicPr preferRelativeResize="0"/>
          <p:nvPr/>
        </p:nvPicPr>
        <p:blipFill>
          <a:blip r:embed="rId3">
            <a:alphaModFix/>
          </a:blip>
          <a:stretch>
            <a:fillRect/>
          </a:stretch>
        </p:blipFill>
        <p:spPr>
          <a:xfrm>
            <a:off x="1525612" y="3725150"/>
            <a:ext cx="1342650" cy="1342650"/>
          </a:xfrm>
          <a:prstGeom prst="rect">
            <a:avLst/>
          </a:prstGeom>
          <a:noFill/>
          <a:ln>
            <a:noFill/>
          </a:ln>
        </p:spPr>
      </p:pic>
      <p:sp>
        <p:nvSpPr>
          <p:cNvPr id="1640" name="Google Shape;1640;p129"/>
          <p:cNvSpPr txBox="1"/>
          <p:nvPr/>
        </p:nvSpPr>
        <p:spPr>
          <a:xfrm>
            <a:off x="-18925" y="1580450"/>
            <a:ext cx="59829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Transparency</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Explainability</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How it works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What are individual elements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How decision making happened</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p:txBody>
      </p:sp>
      <p:grpSp>
        <p:nvGrpSpPr>
          <p:cNvPr id="1641" name="Google Shape;1641;p129"/>
          <p:cNvGrpSpPr/>
          <p:nvPr/>
        </p:nvGrpSpPr>
        <p:grpSpPr>
          <a:xfrm>
            <a:off x="6102075" y="540530"/>
            <a:ext cx="1342655" cy="1278089"/>
            <a:chOff x="2366754" y="1280097"/>
            <a:chExt cx="2019030" cy="1963271"/>
          </a:xfrm>
        </p:grpSpPr>
        <p:sp>
          <p:nvSpPr>
            <p:cNvPr id="1642" name="Google Shape;1642;p129"/>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43" name="Google Shape;1643;p129"/>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grpSp>
      <p:sp>
        <p:nvSpPr>
          <p:cNvPr id="1644" name="Google Shape;1644;p129"/>
          <p:cNvSpPr txBox="1"/>
          <p:nvPr/>
        </p:nvSpPr>
        <p:spPr>
          <a:xfrm>
            <a:off x="3638475" y="1437625"/>
            <a:ext cx="41613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The Openness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Data for the model</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Code sharing</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Transparent for whom?</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1645" name="Google Shape;1645;p129"/>
          <p:cNvSpPr txBox="1"/>
          <p:nvPr/>
        </p:nvSpPr>
        <p:spPr>
          <a:xfrm>
            <a:off x="5386175" y="3980075"/>
            <a:ext cx="3000000" cy="738900"/>
          </a:xfrm>
          <a:prstGeom prst="rect">
            <a:avLst/>
          </a:prstGeom>
          <a:noFill/>
          <a:ln cap="flat" cmpd="sng" w="28575">
            <a:solidFill>
              <a:srgbClr val="EF75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5"/>
                </a:solidFill>
                <a:latin typeface="Oswald"/>
                <a:ea typeface="Oswald"/>
                <a:cs typeface="Oswald"/>
                <a:sym typeface="Oswald"/>
              </a:rPr>
              <a:t>To what depth does this </a:t>
            </a:r>
            <a:br>
              <a:rPr lang="en" sz="1800">
                <a:solidFill>
                  <a:schemeClr val="accent5"/>
                </a:solidFill>
                <a:latin typeface="Oswald"/>
                <a:ea typeface="Oswald"/>
                <a:cs typeface="Oswald"/>
                <a:sym typeface="Oswald"/>
              </a:rPr>
            </a:br>
            <a:r>
              <a:rPr lang="en" sz="1800">
                <a:solidFill>
                  <a:schemeClr val="accent5"/>
                </a:solidFill>
                <a:latin typeface="Oswald"/>
                <a:ea typeface="Oswald"/>
                <a:cs typeface="Oswald"/>
                <a:sym typeface="Oswald"/>
              </a:rPr>
              <a:t>understanding needs to happen?</a:t>
            </a:r>
            <a:endParaRPr sz="1800">
              <a:solidFill>
                <a:schemeClr val="accent5"/>
              </a:solidFill>
              <a:latin typeface="Oswald"/>
              <a:ea typeface="Oswald"/>
              <a:cs typeface="Oswald"/>
              <a:sym typeface="Oswa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9" name="Shape 1649"/>
        <p:cNvGrpSpPr/>
        <p:nvPr/>
      </p:nvGrpSpPr>
      <p:grpSpPr>
        <a:xfrm>
          <a:off x="0" y="0"/>
          <a:ext cx="0" cy="0"/>
          <a:chOff x="0" y="0"/>
          <a:chExt cx="0" cy="0"/>
        </a:xfrm>
      </p:grpSpPr>
      <p:sp>
        <p:nvSpPr>
          <p:cNvPr id="1650" name="Google Shape;1650;p130"/>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651" name="Google Shape;1651;p130"/>
          <p:cNvGrpSpPr/>
          <p:nvPr/>
        </p:nvGrpSpPr>
        <p:grpSpPr>
          <a:xfrm>
            <a:off x="7412631" y="1311521"/>
            <a:ext cx="1612297" cy="1365500"/>
            <a:chOff x="4337515" y="2464414"/>
            <a:chExt cx="2424506" cy="2097542"/>
          </a:xfrm>
        </p:grpSpPr>
        <p:sp>
          <p:nvSpPr>
            <p:cNvPr id="1652" name="Google Shape;1652;p130"/>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5B2A8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53" name="Google Shape;1653;p130"/>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54" name="Google Shape;1654;p130"/>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sp>
        <p:nvSpPr>
          <p:cNvPr id="1655" name="Google Shape;1655;p130"/>
          <p:cNvSpPr txBox="1"/>
          <p:nvPr/>
        </p:nvSpPr>
        <p:spPr>
          <a:xfrm>
            <a:off x="-18925" y="1580450"/>
            <a:ext cx="59829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Transparency</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Explainability</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How it works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What are individual elements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How decision making happened</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p:txBody>
      </p:sp>
      <p:sp>
        <p:nvSpPr>
          <p:cNvPr id="1656" name="Google Shape;1656;p130"/>
          <p:cNvSpPr txBox="1"/>
          <p:nvPr/>
        </p:nvSpPr>
        <p:spPr>
          <a:xfrm>
            <a:off x="1137400" y="3841625"/>
            <a:ext cx="51765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Individual point of view - DISCLAIM</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Tool + version</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What</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How</a:t>
            </a:r>
            <a:endParaRPr sz="1800">
              <a:solidFill>
                <a:schemeClr val="accent5"/>
              </a:solidFill>
              <a:latin typeface="Oswald"/>
              <a:ea typeface="Oswald"/>
              <a:cs typeface="Oswald"/>
              <a:sym typeface="Oswald"/>
            </a:endParaRPr>
          </a:p>
        </p:txBody>
      </p:sp>
      <p:pic>
        <p:nvPicPr>
          <p:cNvPr id="1657" name="Google Shape;1657;p130"/>
          <p:cNvPicPr preferRelativeResize="0"/>
          <p:nvPr/>
        </p:nvPicPr>
        <p:blipFill>
          <a:blip r:embed="rId3">
            <a:alphaModFix/>
          </a:blip>
          <a:stretch>
            <a:fillRect/>
          </a:stretch>
        </p:blipFill>
        <p:spPr>
          <a:xfrm>
            <a:off x="178475" y="3915025"/>
            <a:ext cx="869000" cy="869000"/>
          </a:xfrm>
          <a:prstGeom prst="rect">
            <a:avLst/>
          </a:prstGeom>
          <a:noFill/>
          <a:ln>
            <a:noFill/>
          </a:ln>
        </p:spPr>
      </p:pic>
      <p:grpSp>
        <p:nvGrpSpPr>
          <p:cNvPr id="1658" name="Google Shape;1658;p130"/>
          <p:cNvGrpSpPr/>
          <p:nvPr/>
        </p:nvGrpSpPr>
        <p:grpSpPr>
          <a:xfrm>
            <a:off x="6102075" y="540530"/>
            <a:ext cx="1342655" cy="1278089"/>
            <a:chOff x="2366754" y="1280097"/>
            <a:chExt cx="2019030" cy="1963271"/>
          </a:xfrm>
        </p:grpSpPr>
        <p:sp>
          <p:nvSpPr>
            <p:cNvPr id="1659" name="Google Shape;1659;p130"/>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60" name="Google Shape;1660;p130"/>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grpSp>
      <p:grpSp>
        <p:nvGrpSpPr>
          <p:cNvPr id="1661" name="Google Shape;1661;p130"/>
          <p:cNvGrpSpPr/>
          <p:nvPr/>
        </p:nvGrpSpPr>
        <p:grpSpPr>
          <a:xfrm>
            <a:off x="6574100" y="1399740"/>
            <a:ext cx="1262536" cy="1326854"/>
            <a:chOff x="3076567" y="2599927"/>
            <a:chExt cx="1898550" cy="2038178"/>
          </a:xfrm>
        </p:grpSpPr>
        <p:sp>
          <p:nvSpPr>
            <p:cNvPr id="1662" name="Google Shape;1662;p130"/>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63" name="Google Shape;1663;p130"/>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grpSp>
      <p:grpSp>
        <p:nvGrpSpPr>
          <p:cNvPr id="1664" name="Google Shape;1664;p130"/>
          <p:cNvGrpSpPr/>
          <p:nvPr/>
        </p:nvGrpSpPr>
        <p:grpSpPr>
          <a:xfrm>
            <a:off x="7582732" y="437366"/>
            <a:ext cx="1305947" cy="1384514"/>
            <a:chOff x="4593307" y="1121626"/>
            <a:chExt cx="1963830" cy="2126750"/>
          </a:xfrm>
        </p:grpSpPr>
        <p:sp>
          <p:nvSpPr>
            <p:cNvPr id="1665" name="Google Shape;1665;p130"/>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666" name="Google Shape;1666;p130"/>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grpSp>
      <p:grpSp>
        <p:nvGrpSpPr>
          <p:cNvPr id="1667" name="Google Shape;1667;p130"/>
          <p:cNvGrpSpPr/>
          <p:nvPr/>
        </p:nvGrpSpPr>
        <p:grpSpPr>
          <a:xfrm>
            <a:off x="6870110" y="-17474"/>
            <a:ext cx="1386861" cy="1314405"/>
            <a:chOff x="3521694" y="422947"/>
            <a:chExt cx="2085505" cy="2019055"/>
          </a:xfrm>
        </p:grpSpPr>
        <p:sp>
          <p:nvSpPr>
            <p:cNvPr id="1668" name="Google Shape;1668;p130"/>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669" name="Google Shape;1669;p130"/>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sp>
        <p:nvSpPr>
          <p:cNvPr id="1670" name="Google Shape;1670;p130"/>
          <p:cNvSpPr txBox="1"/>
          <p:nvPr/>
        </p:nvSpPr>
        <p:spPr>
          <a:xfrm>
            <a:off x="3638475" y="1437625"/>
            <a:ext cx="41613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The Openness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Data for the model</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Code sharing</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Transparent for whom?</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31"/>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676" name="Google Shape;1676;p131"/>
          <p:cNvGrpSpPr/>
          <p:nvPr/>
        </p:nvGrpSpPr>
        <p:grpSpPr>
          <a:xfrm>
            <a:off x="7412631" y="1311521"/>
            <a:ext cx="1366586" cy="1201202"/>
            <a:chOff x="4337515" y="2464414"/>
            <a:chExt cx="2055017" cy="1845164"/>
          </a:xfrm>
        </p:grpSpPr>
        <p:sp>
          <p:nvSpPr>
            <p:cNvPr id="1677" name="Google Shape;1677;p131"/>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78" name="Google Shape;1678;p131"/>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sp>
        <p:nvSpPr>
          <p:cNvPr id="1679" name="Google Shape;1679;p131"/>
          <p:cNvSpPr txBox="1"/>
          <p:nvPr/>
        </p:nvSpPr>
        <p:spPr>
          <a:xfrm>
            <a:off x="-18925" y="1199450"/>
            <a:ext cx="5176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Fairness</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Unfair results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Use for decision making</a:t>
            </a: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Reinforce biases</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Economical</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Societal </a:t>
            </a:r>
            <a:endParaRPr sz="1800">
              <a:solidFill>
                <a:schemeClr val="dk1"/>
              </a:solidFill>
              <a:latin typeface="Oswald"/>
              <a:ea typeface="Oswald"/>
              <a:cs typeface="Oswald"/>
              <a:sym typeface="Oswald"/>
            </a:endParaRPr>
          </a:p>
        </p:txBody>
      </p:sp>
      <p:sp>
        <p:nvSpPr>
          <p:cNvPr id="1680" name="Google Shape;1680;p131"/>
          <p:cNvSpPr txBox="1"/>
          <p:nvPr/>
        </p:nvSpPr>
        <p:spPr>
          <a:xfrm>
            <a:off x="2571675" y="1209025"/>
            <a:ext cx="41613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Challenge</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Design perspective</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Data representativeness</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What exists</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What is missing</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grpSp>
        <p:nvGrpSpPr>
          <p:cNvPr id="1681" name="Google Shape;1681;p131"/>
          <p:cNvGrpSpPr/>
          <p:nvPr/>
        </p:nvGrpSpPr>
        <p:grpSpPr>
          <a:xfrm>
            <a:off x="6102075" y="540530"/>
            <a:ext cx="1342655" cy="1278089"/>
            <a:chOff x="2366754" y="1280097"/>
            <a:chExt cx="2019030" cy="1963271"/>
          </a:xfrm>
        </p:grpSpPr>
        <p:sp>
          <p:nvSpPr>
            <p:cNvPr id="1682" name="Google Shape;1682;p131"/>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83" name="Google Shape;1683;p131"/>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grpSp>
      <p:grpSp>
        <p:nvGrpSpPr>
          <p:cNvPr id="1684" name="Google Shape;1684;p131"/>
          <p:cNvGrpSpPr/>
          <p:nvPr/>
        </p:nvGrpSpPr>
        <p:grpSpPr>
          <a:xfrm>
            <a:off x="6434812" y="1399740"/>
            <a:ext cx="1401824" cy="1586593"/>
            <a:chOff x="2867112" y="2599927"/>
            <a:chExt cx="2108006" cy="2437164"/>
          </a:xfrm>
        </p:grpSpPr>
        <p:sp>
          <p:nvSpPr>
            <p:cNvPr id="1685" name="Google Shape;1685;p131"/>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686" name="Google Shape;1686;p131"/>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sp>
          <p:nvSpPr>
            <p:cNvPr id="1687" name="Google Shape;1687;p131"/>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2C4976"/>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grpSp>
      <p:grpSp>
        <p:nvGrpSpPr>
          <p:cNvPr id="1688" name="Google Shape;1688;p131"/>
          <p:cNvGrpSpPr/>
          <p:nvPr/>
        </p:nvGrpSpPr>
        <p:grpSpPr>
          <a:xfrm>
            <a:off x="7582732" y="437366"/>
            <a:ext cx="1305947" cy="1384514"/>
            <a:chOff x="4593307" y="1121626"/>
            <a:chExt cx="1963830" cy="2126750"/>
          </a:xfrm>
        </p:grpSpPr>
        <p:sp>
          <p:nvSpPr>
            <p:cNvPr id="1689" name="Google Shape;1689;p131"/>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690" name="Google Shape;1690;p131"/>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grpSp>
      <p:grpSp>
        <p:nvGrpSpPr>
          <p:cNvPr id="1691" name="Google Shape;1691;p131"/>
          <p:cNvGrpSpPr/>
          <p:nvPr/>
        </p:nvGrpSpPr>
        <p:grpSpPr>
          <a:xfrm>
            <a:off x="6870110" y="-17474"/>
            <a:ext cx="1386861" cy="1314405"/>
            <a:chOff x="3521694" y="422947"/>
            <a:chExt cx="2085505" cy="2019055"/>
          </a:xfrm>
        </p:grpSpPr>
        <p:sp>
          <p:nvSpPr>
            <p:cNvPr id="1692" name="Google Shape;1692;p131"/>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693" name="Google Shape;1693;p131"/>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pic>
        <p:nvPicPr>
          <p:cNvPr id="1698" name="Google Shape;1698;p132"/>
          <p:cNvPicPr preferRelativeResize="0"/>
          <p:nvPr/>
        </p:nvPicPr>
        <p:blipFill>
          <a:blip r:embed="rId3">
            <a:alphaModFix/>
          </a:blip>
          <a:stretch>
            <a:fillRect/>
          </a:stretch>
        </p:blipFill>
        <p:spPr>
          <a:xfrm>
            <a:off x="1097412" y="77775"/>
            <a:ext cx="6949176" cy="3886400"/>
          </a:xfrm>
          <a:prstGeom prst="rect">
            <a:avLst/>
          </a:prstGeom>
          <a:noFill/>
          <a:ln>
            <a:noFill/>
          </a:ln>
        </p:spPr>
      </p:pic>
      <p:pic>
        <p:nvPicPr>
          <p:cNvPr id="1699" name="Google Shape;1699;p132"/>
          <p:cNvPicPr preferRelativeResize="0"/>
          <p:nvPr/>
        </p:nvPicPr>
        <p:blipFill>
          <a:blip r:embed="rId4">
            <a:alphaModFix/>
          </a:blip>
          <a:stretch>
            <a:fillRect/>
          </a:stretch>
        </p:blipFill>
        <p:spPr>
          <a:xfrm>
            <a:off x="1685398" y="3884200"/>
            <a:ext cx="5773201" cy="100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What is behind AI ?</a:t>
            </a:r>
            <a:endParaRPr sz="3200">
              <a:solidFill>
                <a:srgbClr val="F3F3F3"/>
              </a:solidFill>
              <a:latin typeface="Oswald"/>
              <a:ea typeface="Oswald"/>
              <a:cs typeface="Oswald"/>
              <a:sym typeface="Oswald"/>
            </a:endParaRPr>
          </a:p>
        </p:txBody>
      </p:sp>
      <p:sp>
        <p:nvSpPr>
          <p:cNvPr id="213" name="Google Shape;213;p25"/>
          <p:cNvSpPr txBox="1"/>
          <p:nvPr/>
        </p:nvSpPr>
        <p:spPr>
          <a:xfrm>
            <a:off x="232275" y="916850"/>
            <a:ext cx="58392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Statistics based</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Machine algorithm → Human-like</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Problem solving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Complex data</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Flexible analysis</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Dynamic process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Decision making</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pic>
        <p:nvPicPr>
          <p:cNvPr id="214" name="Google Shape;214;p25"/>
          <p:cNvPicPr preferRelativeResize="0"/>
          <p:nvPr/>
        </p:nvPicPr>
        <p:blipFill rotWithShape="1">
          <a:blip r:embed="rId3">
            <a:alphaModFix/>
          </a:blip>
          <a:srcRect b="12542" l="10002" r="15180" t="30002"/>
          <a:stretch/>
        </p:blipFill>
        <p:spPr>
          <a:xfrm>
            <a:off x="4127500" y="1170300"/>
            <a:ext cx="3848100" cy="2955300"/>
          </a:xfrm>
          <a:prstGeom prst="rect">
            <a:avLst/>
          </a:prstGeom>
          <a:noFill/>
          <a:ln>
            <a:noFill/>
          </a:ln>
          <a:effectLst>
            <a:outerShdw blurRad="100013" rotWithShape="0" algn="bl" dir="1800000" dist="57150">
              <a:srgbClr val="CCCCCC">
                <a:alpha val="50000"/>
              </a:srgbClr>
            </a:outerShdw>
          </a:effectLst>
        </p:spPr>
      </p:pic>
      <p:sp>
        <p:nvSpPr>
          <p:cNvPr id="215" name="Google Shape;215;p25"/>
          <p:cNvSpPr txBox="1"/>
          <p:nvPr/>
        </p:nvSpPr>
        <p:spPr>
          <a:xfrm>
            <a:off x="6222975" y="3899600"/>
            <a:ext cx="86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B7B7B7"/>
                </a:solidFill>
              </a:rPr>
              <a:t>@storyset on freepik</a:t>
            </a:r>
            <a:endParaRPr sz="800">
              <a:solidFill>
                <a:srgbClr val="B7B7B7"/>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3" name="Shape 1703"/>
        <p:cNvGrpSpPr/>
        <p:nvPr/>
      </p:nvGrpSpPr>
      <p:grpSpPr>
        <a:xfrm>
          <a:off x="0" y="0"/>
          <a:ext cx="0" cy="0"/>
          <a:chOff x="0" y="0"/>
          <a:chExt cx="0" cy="0"/>
        </a:xfrm>
      </p:grpSpPr>
      <p:sp>
        <p:nvSpPr>
          <p:cNvPr id="1704" name="Google Shape;1704;p133"/>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705" name="Google Shape;1705;p133"/>
          <p:cNvGrpSpPr/>
          <p:nvPr/>
        </p:nvGrpSpPr>
        <p:grpSpPr>
          <a:xfrm>
            <a:off x="7412631" y="1311521"/>
            <a:ext cx="1366586" cy="1201202"/>
            <a:chOff x="4337515" y="2464414"/>
            <a:chExt cx="2055017" cy="1845164"/>
          </a:xfrm>
        </p:grpSpPr>
        <p:sp>
          <p:nvSpPr>
            <p:cNvPr id="1706" name="Google Shape;1706;p133"/>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707" name="Google Shape;1707;p133"/>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sp>
        <p:nvSpPr>
          <p:cNvPr id="1708" name="Google Shape;1708;p133"/>
          <p:cNvSpPr txBox="1"/>
          <p:nvPr/>
        </p:nvSpPr>
        <p:spPr>
          <a:xfrm>
            <a:off x="-18925" y="1199450"/>
            <a:ext cx="5176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Fairness</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Unfair results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Use for decision making</a:t>
            </a: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Reinforce biases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Economical</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Societal </a:t>
            </a:r>
            <a:endParaRPr sz="1800">
              <a:solidFill>
                <a:schemeClr val="dk1"/>
              </a:solidFill>
              <a:latin typeface="Oswald"/>
              <a:ea typeface="Oswald"/>
              <a:cs typeface="Oswald"/>
              <a:sym typeface="Oswald"/>
            </a:endParaRPr>
          </a:p>
        </p:txBody>
      </p:sp>
      <p:sp>
        <p:nvSpPr>
          <p:cNvPr id="1709" name="Google Shape;1709;p133"/>
          <p:cNvSpPr txBox="1"/>
          <p:nvPr/>
        </p:nvSpPr>
        <p:spPr>
          <a:xfrm>
            <a:off x="2571675" y="1209025"/>
            <a:ext cx="41613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Challenge</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Design perspective</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Data representativeness</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What exists</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What is missing</a:t>
            </a:r>
            <a:endParaRPr sz="1800">
              <a:solidFill>
                <a:schemeClr val="dk1"/>
              </a:solidFill>
              <a:latin typeface="Oswald"/>
              <a:ea typeface="Oswald"/>
              <a:cs typeface="Oswald"/>
              <a:sym typeface="Oswald"/>
            </a:endParaRPr>
          </a:p>
          <a:p>
            <a:pPr indent="0" lvl="0" marL="91440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1710" name="Google Shape;1710;p133"/>
          <p:cNvSpPr txBox="1"/>
          <p:nvPr/>
        </p:nvSpPr>
        <p:spPr>
          <a:xfrm>
            <a:off x="1125650" y="3407650"/>
            <a:ext cx="51765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Individual point of view</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Clear instructions</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Awareness</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Accountability</a:t>
            </a:r>
            <a:endParaRPr sz="1800">
              <a:solidFill>
                <a:schemeClr val="accent5"/>
              </a:solidFill>
              <a:latin typeface="Oswald"/>
              <a:ea typeface="Oswald"/>
              <a:cs typeface="Oswald"/>
              <a:sym typeface="Oswald"/>
            </a:endParaRPr>
          </a:p>
        </p:txBody>
      </p:sp>
      <p:pic>
        <p:nvPicPr>
          <p:cNvPr id="1711" name="Google Shape;1711;p133"/>
          <p:cNvPicPr preferRelativeResize="0"/>
          <p:nvPr/>
        </p:nvPicPr>
        <p:blipFill>
          <a:blip r:embed="rId3">
            <a:alphaModFix/>
          </a:blip>
          <a:stretch>
            <a:fillRect/>
          </a:stretch>
        </p:blipFill>
        <p:spPr>
          <a:xfrm>
            <a:off x="166725" y="3481050"/>
            <a:ext cx="869000" cy="869000"/>
          </a:xfrm>
          <a:prstGeom prst="rect">
            <a:avLst/>
          </a:prstGeom>
          <a:noFill/>
          <a:ln>
            <a:noFill/>
          </a:ln>
        </p:spPr>
      </p:pic>
      <p:grpSp>
        <p:nvGrpSpPr>
          <p:cNvPr id="1712" name="Google Shape;1712;p133"/>
          <p:cNvGrpSpPr/>
          <p:nvPr/>
        </p:nvGrpSpPr>
        <p:grpSpPr>
          <a:xfrm>
            <a:off x="6102075" y="540530"/>
            <a:ext cx="1342655" cy="1278089"/>
            <a:chOff x="2366754" y="1280097"/>
            <a:chExt cx="2019030" cy="1963271"/>
          </a:xfrm>
        </p:grpSpPr>
        <p:sp>
          <p:nvSpPr>
            <p:cNvPr id="1713" name="Google Shape;1713;p133"/>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714" name="Google Shape;1714;p133"/>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grpSp>
      <p:grpSp>
        <p:nvGrpSpPr>
          <p:cNvPr id="1715" name="Google Shape;1715;p133"/>
          <p:cNvGrpSpPr/>
          <p:nvPr/>
        </p:nvGrpSpPr>
        <p:grpSpPr>
          <a:xfrm>
            <a:off x="6434812" y="1399740"/>
            <a:ext cx="1401824" cy="1586593"/>
            <a:chOff x="2867112" y="2599927"/>
            <a:chExt cx="2108006" cy="2437164"/>
          </a:xfrm>
        </p:grpSpPr>
        <p:sp>
          <p:nvSpPr>
            <p:cNvPr id="1716" name="Google Shape;1716;p133"/>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717" name="Google Shape;1717;p133"/>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sp>
          <p:nvSpPr>
            <p:cNvPr id="1718" name="Google Shape;1718;p133"/>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2C4976"/>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grpSp>
      <p:grpSp>
        <p:nvGrpSpPr>
          <p:cNvPr id="1719" name="Google Shape;1719;p133"/>
          <p:cNvGrpSpPr/>
          <p:nvPr/>
        </p:nvGrpSpPr>
        <p:grpSpPr>
          <a:xfrm>
            <a:off x="7582732" y="437366"/>
            <a:ext cx="1305947" cy="1384514"/>
            <a:chOff x="4593307" y="1121626"/>
            <a:chExt cx="1963830" cy="2126750"/>
          </a:xfrm>
        </p:grpSpPr>
        <p:sp>
          <p:nvSpPr>
            <p:cNvPr id="1720" name="Google Shape;1720;p133"/>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721" name="Google Shape;1721;p133"/>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grpSp>
      <p:grpSp>
        <p:nvGrpSpPr>
          <p:cNvPr id="1722" name="Google Shape;1722;p133"/>
          <p:cNvGrpSpPr/>
          <p:nvPr/>
        </p:nvGrpSpPr>
        <p:grpSpPr>
          <a:xfrm>
            <a:off x="6870110" y="-17474"/>
            <a:ext cx="1386861" cy="1314405"/>
            <a:chOff x="3521694" y="422947"/>
            <a:chExt cx="2085505" cy="2019055"/>
          </a:xfrm>
        </p:grpSpPr>
        <p:sp>
          <p:nvSpPr>
            <p:cNvPr id="1723" name="Google Shape;1723;p133"/>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724" name="Google Shape;1724;p133"/>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34"/>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730" name="Google Shape;1730;p134"/>
          <p:cNvGrpSpPr/>
          <p:nvPr/>
        </p:nvGrpSpPr>
        <p:grpSpPr>
          <a:xfrm>
            <a:off x="7412631" y="1311521"/>
            <a:ext cx="1366586" cy="1201202"/>
            <a:chOff x="4337515" y="2464414"/>
            <a:chExt cx="2055017" cy="1845164"/>
          </a:xfrm>
        </p:grpSpPr>
        <p:sp>
          <p:nvSpPr>
            <p:cNvPr id="1731" name="Google Shape;1731;p134"/>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732" name="Google Shape;1732;p134"/>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grpSp>
        <p:nvGrpSpPr>
          <p:cNvPr id="1733" name="Google Shape;1733;p134"/>
          <p:cNvGrpSpPr/>
          <p:nvPr/>
        </p:nvGrpSpPr>
        <p:grpSpPr>
          <a:xfrm>
            <a:off x="6574100" y="1399740"/>
            <a:ext cx="1262536" cy="1326854"/>
            <a:chOff x="3076567" y="2599927"/>
            <a:chExt cx="1898550" cy="2038178"/>
          </a:xfrm>
        </p:grpSpPr>
        <p:sp>
          <p:nvSpPr>
            <p:cNvPr id="1734" name="Google Shape;1734;p134"/>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735" name="Google Shape;1735;p134"/>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grpSp>
      <p:grpSp>
        <p:nvGrpSpPr>
          <p:cNvPr id="1736" name="Google Shape;1736;p134"/>
          <p:cNvGrpSpPr/>
          <p:nvPr/>
        </p:nvGrpSpPr>
        <p:grpSpPr>
          <a:xfrm>
            <a:off x="7582732" y="437366"/>
            <a:ext cx="1305947" cy="1384514"/>
            <a:chOff x="4593307" y="1121626"/>
            <a:chExt cx="1963830" cy="2126750"/>
          </a:xfrm>
        </p:grpSpPr>
        <p:sp>
          <p:nvSpPr>
            <p:cNvPr id="1737" name="Google Shape;1737;p134"/>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738" name="Google Shape;1738;p134"/>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grpSp>
      <p:grpSp>
        <p:nvGrpSpPr>
          <p:cNvPr id="1739" name="Google Shape;1739;p134"/>
          <p:cNvGrpSpPr/>
          <p:nvPr/>
        </p:nvGrpSpPr>
        <p:grpSpPr>
          <a:xfrm>
            <a:off x="6870110" y="-17474"/>
            <a:ext cx="1386861" cy="1314405"/>
            <a:chOff x="3521694" y="422947"/>
            <a:chExt cx="2085505" cy="2019055"/>
          </a:xfrm>
        </p:grpSpPr>
        <p:sp>
          <p:nvSpPr>
            <p:cNvPr id="1740" name="Google Shape;1740;p134"/>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741" name="Google Shape;1741;p134"/>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grpSp>
        <p:nvGrpSpPr>
          <p:cNvPr id="1742" name="Google Shape;1742;p134"/>
          <p:cNvGrpSpPr/>
          <p:nvPr/>
        </p:nvGrpSpPr>
        <p:grpSpPr>
          <a:xfrm>
            <a:off x="5843977" y="489734"/>
            <a:ext cx="1600753" cy="1425959"/>
            <a:chOff x="1978637" y="1202068"/>
            <a:chExt cx="2407147" cy="2190413"/>
          </a:xfrm>
        </p:grpSpPr>
        <p:sp>
          <p:nvSpPr>
            <p:cNvPr id="1743" name="Google Shape;1743;p134"/>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744" name="Google Shape;1744;p134"/>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sp>
          <p:nvSpPr>
            <p:cNvPr id="1745" name="Google Shape;1745;p134"/>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FFFFFF"/>
            </a:solid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grpSp>
      <p:sp>
        <p:nvSpPr>
          <p:cNvPr id="1746" name="Google Shape;1746;p134"/>
          <p:cNvSpPr txBox="1"/>
          <p:nvPr/>
        </p:nvSpPr>
        <p:spPr>
          <a:xfrm>
            <a:off x="2172075" y="354575"/>
            <a:ext cx="5011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Sensitive data</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Use</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Big data &amp; surveillance </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Leaking</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Input to “trick” the model</a:t>
            </a: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Fair</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Trails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Elections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Education</a:t>
            </a:r>
            <a:endParaRPr sz="1800">
              <a:solidFill>
                <a:schemeClr val="dk1"/>
              </a:solidFill>
              <a:latin typeface="Oswald"/>
              <a:ea typeface="Oswald"/>
              <a:cs typeface="Oswald"/>
              <a:sym typeface="Oswald"/>
            </a:endParaRPr>
          </a:p>
        </p:txBody>
      </p:sp>
      <p:sp>
        <p:nvSpPr>
          <p:cNvPr id="1747" name="Google Shape;1747;p134"/>
          <p:cNvSpPr txBox="1"/>
          <p:nvPr/>
        </p:nvSpPr>
        <p:spPr>
          <a:xfrm>
            <a:off x="-18925" y="970850"/>
            <a:ext cx="5176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Respect to human rights</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Privacy</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Security</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Freedom</a:t>
            </a: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Inclusion</a:t>
            </a:r>
            <a:endParaRPr sz="1800">
              <a:solidFill>
                <a:schemeClr val="dk1"/>
              </a:solidFill>
              <a:latin typeface="Oswald"/>
              <a:ea typeface="Oswald"/>
              <a:cs typeface="Oswald"/>
              <a:sym typeface="Oswald"/>
            </a:endParaRPr>
          </a:p>
        </p:txBody>
      </p:sp>
      <p:sp>
        <p:nvSpPr>
          <p:cNvPr id="1748" name="Google Shape;1748;p134"/>
          <p:cNvSpPr/>
          <p:nvPr/>
        </p:nvSpPr>
        <p:spPr>
          <a:xfrm>
            <a:off x="2679775" y="1082725"/>
            <a:ext cx="93900" cy="2504400"/>
          </a:xfrm>
          <a:prstGeom prst="leftBrace">
            <a:avLst>
              <a:gd fmla="val 50000" name="adj1"/>
              <a:gd fmla="val 30478"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2" name="Shape 1752"/>
        <p:cNvGrpSpPr/>
        <p:nvPr/>
      </p:nvGrpSpPr>
      <p:grpSpPr>
        <a:xfrm>
          <a:off x="0" y="0"/>
          <a:ext cx="0" cy="0"/>
          <a:chOff x="0" y="0"/>
          <a:chExt cx="0" cy="0"/>
        </a:xfrm>
      </p:grpSpPr>
      <p:sp>
        <p:nvSpPr>
          <p:cNvPr id="1753" name="Google Shape;1753;p135"/>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Ethics</a:t>
            </a:r>
            <a:endParaRPr sz="1900">
              <a:solidFill>
                <a:schemeClr val="dk1"/>
              </a:solidFill>
              <a:latin typeface="Oswald"/>
              <a:ea typeface="Oswald"/>
              <a:cs typeface="Oswald"/>
              <a:sym typeface="Oswald"/>
            </a:endParaRPr>
          </a:p>
        </p:txBody>
      </p:sp>
      <p:grpSp>
        <p:nvGrpSpPr>
          <p:cNvPr id="1754" name="Google Shape;1754;p135"/>
          <p:cNvGrpSpPr/>
          <p:nvPr/>
        </p:nvGrpSpPr>
        <p:grpSpPr>
          <a:xfrm>
            <a:off x="7412631" y="1311521"/>
            <a:ext cx="1366586" cy="1201202"/>
            <a:chOff x="4337515" y="2464414"/>
            <a:chExt cx="2055017" cy="1845164"/>
          </a:xfrm>
        </p:grpSpPr>
        <p:sp>
          <p:nvSpPr>
            <p:cNvPr id="1755" name="Google Shape;1755;p135"/>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5B2A8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756" name="Google Shape;1756;p135"/>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Transpa_</a:t>
              </a:r>
              <a:endParaRPr sz="900">
                <a:solidFill>
                  <a:schemeClr val="lt1"/>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rency</a:t>
              </a:r>
              <a:endParaRPr sz="900">
                <a:solidFill>
                  <a:schemeClr val="lt1"/>
                </a:solidFill>
                <a:latin typeface="Roboto"/>
                <a:ea typeface="Roboto"/>
                <a:cs typeface="Roboto"/>
                <a:sym typeface="Roboto"/>
              </a:endParaRPr>
            </a:p>
          </p:txBody>
        </p:sp>
      </p:grpSp>
      <p:grpSp>
        <p:nvGrpSpPr>
          <p:cNvPr id="1757" name="Google Shape;1757;p135"/>
          <p:cNvGrpSpPr/>
          <p:nvPr/>
        </p:nvGrpSpPr>
        <p:grpSpPr>
          <a:xfrm>
            <a:off x="6574100" y="1399740"/>
            <a:ext cx="1262536" cy="1326854"/>
            <a:chOff x="3076567" y="2599927"/>
            <a:chExt cx="1898550" cy="2038178"/>
          </a:xfrm>
        </p:grpSpPr>
        <p:sp>
          <p:nvSpPr>
            <p:cNvPr id="1758" name="Google Shape;1758;p135"/>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2C4976"/>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759" name="Google Shape;1759;p135"/>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a:ea typeface="Roboto"/>
                  <a:cs typeface="Roboto"/>
                  <a:sym typeface="Roboto"/>
                </a:rPr>
                <a:t>Fairness</a:t>
              </a:r>
              <a:endParaRPr sz="900">
                <a:solidFill>
                  <a:schemeClr val="lt1"/>
                </a:solidFill>
                <a:latin typeface="Roboto"/>
                <a:ea typeface="Roboto"/>
                <a:cs typeface="Roboto"/>
                <a:sym typeface="Roboto"/>
              </a:endParaRPr>
            </a:p>
          </p:txBody>
        </p:sp>
      </p:grpSp>
      <p:grpSp>
        <p:nvGrpSpPr>
          <p:cNvPr id="1760" name="Google Shape;1760;p135"/>
          <p:cNvGrpSpPr/>
          <p:nvPr/>
        </p:nvGrpSpPr>
        <p:grpSpPr>
          <a:xfrm>
            <a:off x="7582732" y="437366"/>
            <a:ext cx="1305947" cy="1384514"/>
            <a:chOff x="4593307" y="1121626"/>
            <a:chExt cx="1963830" cy="2126750"/>
          </a:xfrm>
        </p:grpSpPr>
        <p:sp>
          <p:nvSpPr>
            <p:cNvPr id="1761" name="Google Shape;1761;p135"/>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chemeClr val="accent5"/>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762" name="Google Shape;1762;p135"/>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Accoun_</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tability</a:t>
              </a:r>
              <a:endParaRPr sz="900">
                <a:solidFill>
                  <a:schemeClr val="dk1"/>
                </a:solidFill>
                <a:latin typeface="Roboto"/>
                <a:ea typeface="Roboto"/>
                <a:cs typeface="Roboto"/>
                <a:sym typeface="Roboto"/>
              </a:endParaRPr>
            </a:p>
          </p:txBody>
        </p:sp>
      </p:grpSp>
      <p:grpSp>
        <p:nvGrpSpPr>
          <p:cNvPr id="1763" name="Google Shape;1763;p135"/>
          <p:cNvGrpSpPr/>
          <p:nvPr/>
        </p:nvGrpSpPr>
        <p:grpSpPr>
          <a:xfrm>
            <a:off x="6870110" y="-17474"/>
            <a:ext cx="1386861" cy="1314405"/>
            <a:chOff x="3521694" y="422947"/>
            <a:chExt cx="2085505" cy="2019055"/>
          </a:xfrm>
        </p:grpSpPr>
        <p:sp>
          <p:nvSpPr>
            <p:cNvPr id="1764" name="Google Shape;1764;p135"/>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F75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765" name="Google Shape;1765;p135"/>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Non-</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maleficence</a:t>
              </a:r>
              <a:endParaRPr sz="900">
                <a:solidFill>
                  <a:schemeClr val="dk1"/>
                </a:solidFill>
                <a:latin typeface="Roboto"/>
                <a:ea typeface="Roboto"/>
                <a:cs typeface="Roboto"/>
                <a:sym typeface="Roboto"/>
              </a:endParaRPr>
            </a:p>
          </p:txBody>
        </p:sp>
      </p:grpSp>
      <p:grpSp>
        <p:nvGrpSpPr>
          <p:cNvPr id="1766" name="Google Shape;1766;p135"/>
          <p:cNvGrpSpPr/>
          <p:nvPr/>
        </p:nvGrpSpPr>
        <p:grpSpPr>
          <a:xfrm>
            <a:off x="5843977" y="489734"/>
            <a:ext cx="1600753" cy="1425959"/>
            <a:chOff x="1978637" y="1202068"/>
            <a:chExt cx="2407147" cy="2190413"/>
          </a:xfrm>
        </p:grpSpPr>
        <p:sp>
          <p:nvSpPr>
            <p:cNvPr id="1767" name="Google Shape;1767;p135"/>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FFFFFF"/>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sp>
          <p:nvSpPr>
            <p:cNvPr id="1768" name="Google Shape;1768;p135"/>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Respect</a:t>
              </a:r>
              <a:br>
                <a:rPr lang="en" sz="900">
                  <a:solidFill>
                    <a:schemeClr val="dk1"/>
                  </a:solidFill>
                  <a:latin typeface="Roboto"/>
                  <a:ea typeface="Roboto"/>
                  <a:cs typeface="Roboto"/>
                  <a:sym typeface="Roboto"/>
                </a:rPr>
              </a:br>
              <a:r>
                <a:rPr lang="en" sz="900">
                  <a:solidFill>
                    <a:schemeClr val="dk1"/>
                  </a:solidFill>
                  <a:latin typeface="Roboto"/>
                  <a:ea typeface="Roboto"/>
                  <a:cs typeface="Roboto"/>
                  <a:sym typeface="Roboto"/>
                </a:rPr>
                <a:t>Human Rights</a:t>
              </a:r>
              <a:endParaRPr sz="900">
                <a:solidFill>
                  <a:schemeClr val="dk1"/>
                </a:solidFill>
                <a:latin typeface="Roboto"/>
                <a:ea typeface="Roboto"/>
                <a:cs typeface="Roboto"/>
                <a:sym typeface="Roboto"/>
              </a:endParaRPr>
            </a:p>
          </p:txBody>
        </p:sp>
        <p:sp>
          <p:nvSpPr>
            <p:cNvPr id="1769" name="Google Shape;1769;p135"/>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FFFFFF"/>
            </a:solid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endParaRPr>
            </a:p>
          </p:txBody>
        </p:sp>
      </p:grpSp>
      <p:sp>
        <p:nvSpPr>
          <p:cNvPr id="1770" name="Google Shape;1770;p135"/>
          <p:cNvSpPr txBox="1"/>
          <p:nvPr/>
        </p:nvSpPr>
        <p:spPr>
          <a:xfrm>
            <a:off x="2172075" y="354575"/>
            <a:ext cx="5011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Oswald"/>
              <a:buChar char="●"/>
            </a:pPr>
            <a:r>
              <a:rPr lang="en" sz="1800">
                <a:solidFill>
                  <a:schemeClr val="lt1"/>
                </a:solidFill>
                <a:latin typeface="Oswald"/>
                <a:ea typeface="Oswald"/>
                <a:cs typeface="Oswald"/>
                <a:sym typeface="Oswald"/>
              </a:rPr>
              <a:t>Non-maleficence</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Sensitive data</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Use</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Big data &amp; surveillance </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Leaking</a:t>
            </a:r>
            <a:endParaRPr sz="1800">
              <a:solidFill>
                <a:schemeClr val="dk1"/>
              </a:solidFill>
              <a:latin typeface="Oswald"/>
              <a:ea typeface="Oswald"/>
              <a:cs typeface="Oswald"/>
              <a:sym typeface="Oswald"/>
            </a:endParaRPr>
          </a:p>
          <a:p>
            <a:pPr indent="-342900" lvl="3" marL="18288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Input to “trick” the model</a:t>
            </a: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Fair</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Trails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Elections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Education</a:t>
            </a:r>
            <a:endParaRPr sz="1800">
              <a:solidFill>
                <a:schemeClr val="dk1"/>
              </a:solidFill>
              <a:latin typeface="Oswald"/>
              <a:ea typeface="Oswald"/>
              <a:cs typeface="Oswald"/>
              <a:sym typeface="Oswald"/>
            </a:endParaRPr>
          </a:p>
        </p:txBody>
      </p:sp>
      <p:sp>
        <p:nvSpPr>
          <p:cNvPr id="1771" name="Google Shape;1771;p135"/>
          <p:cNvSpPr txBox="1"/>
          <p:nvPr/>
        </p:nvSpPr>
        <p:spPr>
          <a:xfrm>
            <a:off x="-18925" y="970850"/>
            <a:ext cx="5176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Respect to human rights</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1" marL="914400" rtl="0" algn="l">
              <a:spcBef>
                <a:spcPts val="0"/>
              </a:spcBef>
              <a:spcAft>
                <a:spcPts val="0"/>
              </a:spcAft>
              <a:buClr>
                <a:srgbClr val="A64D79"/>
              </a:buClr>
              <a:buSzPts val="1800"/>
              <a:buFont typeface="Oswald"/>
              <a:buChar char="○"/>
            </a:pPr>
            <a:r>
              <a:rPr lang="en" sz="1800">
                <a:solidFill>
                  <a:srgbClr val="A64D79"/>
                </a:solidFill>
                <a:latin typeface="Oswald"/>
                <a:ea typeface="Oswald"/>
                <a:cs typeface="Oswald"/>
                <a:sym typeface="Oswald"/>
              </a:rPr>
              <a:t>Privacy</a:t>
            </a:r>
            <a:endParaRPr sz="1800">
              <a:solidFill>
                <a:srgbClr val="A64D79"/>
              </a:solidFill>
              <a:latin typeface="Oswald"/>
              <a:ea typeface="Oswald"/>
              <a:cs typeface="Oswald"/>
              <a:sym typeface="Oswald"/>
            </a:endParaRPr>
          </a:p>
          <a:p>
            <a:pPr indent="-342900" lvl="1" marL="914400" rtl="0" algn="l">
              <a:spcBef>
                <a:spcPts val="0"/>
              </a:spcBef>
              <a:spcAft>
                <a:spcPts val="0"/>
              </a:spcAft>
              <a:buClr>
                <a:srgbClr val="A64D79"/>
              </a:buClr>
              <a:buSzPts val="1800"/>
              <a:buFont typeface="Oswald"/>
              <a:buChar char="○"/>
            </a:pPr>
            <a:r>
              <a:rPr lang="en" sz="1800">
                <a:solidFill>
                  <a:srgbClr val="A64D79"/>
                </a:solidFill>
                <a:latin typeface="Oswald"/>
                <a:ea typeface="Oswald"/>
                <a:cs typeface="Oswald"/>
                <a:sym typeface="Oswald"/>
              </a:rPr>
              <a:t>Security</a:t>
            </a:r>
            <a:endParaRPr sz="1800">
              <a:solidFill>
                <a:srgbClr val="A64D79"/>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Freedom</a:t>
            </a: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Inclusion</a:t>
            </a:r>
            <a:endParaRPr sz="1800">
              <a:solidFill>
                <a:schemeClr val="dk1"/>
              </a:solidFill>
              <a:latin typeface="Oswald"/>
              <a:ea typeface="Oswald"/>
              <a:cs typeface="Oswald"/>
              <a:sym typeface="Oswald"/>
            </a:endParaRPr>
          </a:p>
        </p:txBody>
      </p:sp>
      <p:sp>
        <p:nvSpPr>
          <p:cNvPr id="1772" name="Google Shape;1772;p135"/>
          <p:cNvSpPr txBox="1"/>
          <p:nvPr/>
        </p:nvSpPr>
        <p:spPr>
          <a:xfrm>
            <a:off x="1238775" y="3689475"/>
            <a:ext cx="33486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Individual point of view</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Do not share</a:t>
            </a:r>
            <a:endParaRPr sz="1800">
              <a:solidFill>
                <a:schemeClr val="accent5"/>
              </a:solidFill>
              <a:latin typeface="Oswald"/>
              <a:ea typeface="Oswald"/>
              <a:cs typeface="Oswald"/>
              <a:sym typeface="Oswald"/>
            </a:endParaRPr>
          </a:p>
          <a:p>
            <a:pPr indent="-342900" lvl="2" marL="13716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Sensitive data</a:t>
            </a:r>
            <a:endParaRPr sz="1800">
              <a:solidFill>
                <a:schemeClr val="accent5"/>
              </a:solidFill>
              <a:latin typeface="Oswald"/>
              <a:ea typeface="Oswald"/>
              <a:cs typeface="Oswald"/>
              <a:sym typeface="Oswald"/>
            </a:endParaRPr>
          </a:p>
          <a:p>
            <a:pPr indent="-342900" lvl="1" marL="914400" rtl="0" algn="l">
              <a:spcBef>
                <a:spcPts val="0"/>
              </a:spcBef>
              <a:spcAft>
                <a:spcPts val="0"/>
              </a:spcAft>
              <a:buClr>
                <a:schemeClr val="accent5"/>
              </a:buClr>
              <a:buSzPts val="1800"/>
              <a:buFont typeface="Oswald"/>
              <a:buChar char="○"/>
            </a:pPr>
            <a:r>
              <a:rPr lang="en" sz="1800">
                <a:solidFill>
                  <a:schemeClr val="accent5"/>
                </a:solidFill>
                <a:latin typeface="Oswald"/>
                <a:ea typeface="Oswald"/>
                <a:cs typeface="Oswald"/>
                <a:sym typeface="Oswald"/>
              </a:rPr>
              <a:t>Be </a:t>
            </a:r>
            <a:r>
              <a:rPr lang="en" sz="1800">
                <a:solidFill>
                  <a:schemeClr val="accent5"/>
                </a:solidFill>
                <a:latin typeface="Oswald"/>
                <a:ea typeface="Oswald"/>
                <a:cs typeface="Oswald"/>
                <a:sym typeface="Oswald"/>
              </a:rPr>
              <a:t>mindful</a:t>
            </a:r>
            <a:r>
              <a:rPr lang="en" sz="1800">
                <a:solidFill>
                  <a:schemeClr val="accent5"/>
                </a:solidFill>
                <a:latin typeface="Oswald"/>
                <a:ea typeface="Oswald"/>
                <a:cs typeface="Oswald"/>
                <a:sym typeface="Oswald"/>
              </a:rPr>
              <a:t> / Ethical</a:t>
            </a:r>
            <a:endParaRPr sz="1800">
              <a:solidFill>
                <a:schemeClr val="accent5"/>
              </a:solidFill>
              <a:latin typeface="Oswald"/>
              <a:ea typeface="Oswald"/>
              <a:cs typeface="Oswald"/>
              <a:sym typeface="Oswald"/>
            </a:endParaRPr>
          </a:p>
        </p:txBody>
      </p:sp>
      <p:pic>
        <p:nvPicPr>
          <p:cNvPr id="1773" name="Google Shape;1773;p135"/>
          <p:cNvPicPr preferRelativeResize="0"/>
          <p:nvPr/>
        </p:nvPicPr>
        <p:blipFill>
          <a:blip r:embed="rId3">
            <a:alphaModFix/>
          </a:blip>
          <a:stretch>
            <a:fillRect/>
          </a:stretch>
        </p:blipFill>
        <p:spPr>
          <a:xfrm>
            <a:off x="279850" y="3762875"/>
            <a:ext cx="869000" cy="869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36"/>
          <p:cNvSpPr txBox="1"/>
          <p:nvPr/>
        </p:nvSpPr>
        <p:spPr>
          <a:xfrm>
            <a:off x="0" y="2000000"/>
            <a:ext cx="9144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3F3F3"/>
                </a:solidFill>
                <a:latin typeface="Oswald"/>
                <a:ea typeface="Oswald"/>
                <a:cs typeface="Oswald"/>
                <a:sym typeface="Oswald"/>
              </a:rPr>
              <a:t>Social &amp; Environmental impact</a:t>
            </a:r>
            <a:endParaRPr sz="3200">
              <a:solidFill>
                <a:srgbClr val="F3F3F3"/>
              </a:solidFill>
              <a:latin typeface="Oswald"/>
              <a:ea typeface="Oswald"/>
              <a:cs typeface="Oswald"/>
              <a:sym typeface="Oswald"/>
            </a:endParaRPr>
          </a:p>
        </p:txBody>
      </p:sp>
      <p:sp>
        <p:nvSpPr>
          <p:cNvPr id="1779" name="Google Shape;1779;p136"/>
          <p:cNvSpPr txBox="1"/>
          <p:nvPr/>
        </p:nvSpPr>
        <p:spPr>
          <a:xfrm>
            <a:off x="1664250" y="2750900"/>
            <a:ext cx="581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3F3F3"/>
                </a:solidFill>
                <a:latin typeface="Oswald"/>
                <a:ea typeface="Oswald"/>
                <a:cs typeface="Oswald"/>
                <a:sym typeface="Oswald"/>
              </a:rPr>
              <a:t>huge invisible resources</a:t>
            </a:r>
            <a:endParaRPr sz="1200">
              <a:solidFill>
                <a:srgbClr val="F3F3F3"/>
              </a:solidFill>
              <a:latin typeface="Oswald"/>
              <a:ea typeface="Oswald"/>
              <a:cs typeface="Oswald"/>
              <a:sym typeface="Oswa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37"/>
          <p:cNvSpPr/>
          <p:nvPr/>
        </p:nvSpPr>
        <p:spPr>
          <a:xfrm>
            <a:off x="-80500" y="0"/>
            <a:ext cx="6318600" cy="5143500"/>
          </a:xfrm>
          <a:prstGeom prst="rect">
            <a:avLst/>
          </a:prstGeom>
          <a:solidFill>
            <a:srgbClr val="83A6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5" name="Google Shape;1785;p137"/>
          <p:cNvSpPr txBox="1"/>
          <p:nvPr/>
        </p:nvSpPr>
        <p:spPr>
          <a:xfrm>
            <a:off x="323650" y="1153725"/>
            <a:ext cx="49083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20-25 question interaction =~ 500mL of water to</a:t>
            </a:r>
            <a:br>
              <a:rPr lang="en" sz="1800">
                <a:solidFill>
                  <a:schemeClr val="dk1"/>
                </a:solidFill>
                <a:latin typeface="Oswald"/>
                <a:ea typeface="Oswald"/>
                <a:cs typeface="Oswald"/>
                <a:sym typeface="Oswald"/>
              </a:rPr>
            </a:br>
            <a:r>
              <a:rPr lang="en" sz="1800">
                <a:solidFill>
                  <a:schemeClr val="dk1"/>
                </a:solidFill>
                <a:latin typeface="Oswald"/>
                <a:ea typeface="Oswald"/>
                <a:cs typeface="Oswald"/>
                <a:sym typeface="Oswald"/>
              </a:rPr>
              <a:t>cool its data centres</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1000 images generated = driving 6.5km </a:t>
            </a:r>
            <a:br>
              <a:rPr lang="en" sz="1800">
                <a:solidFill>
                  <a:schemeClr val="dk1"/>
                </a:solidFill>
                <a:latin typeface="Oswald"/>
                <a:ea typeface="Oswald"/>
                <a:cs typeface="Oswald"/>
                <a:sym typeface="Oswald"/>
              </a:rPr>
            </a:br>
            <a:r>
              <a:rPr lang="en" sz="1800">
                <a:solidFill>
                  <a:schemeClr val="dk1"/>
                </a:solidFill>
                <a:latin typeface="Oswald"/>
                <a:ea typeface="Oswald"/>
                <a:cs typeface="Oswald"/>
                <a:sym typeface="Oswald"/>
              </a:rPr>
              <a:t>in a </a:t>
            </a:r>
            <a:r>
              <a:rPr lang="en" sz="1800">
                <a:solidFill>
                  <a:schemeClr val="dk1"/>
                </a:solidFill>
                <a:latin typeface="Oswald"/>
                <a:ea typeface="Oswald"/>
                <a:cs typeface="Oswald"/>
                <a:sym typeface="Oswald"/>
              </a:rPr>
              <a:t>gasoline powered</a:t>
            </a:r>
            <a:r>
              <a:rPr lang="en" sz="1800">
                <a:solidFill>
                  <a:schemeClr val="dk1"/>
                </a:solidFill>
                <a:latin typeface="Oswald"/>
                <a:ea typeface="Oswald"/>
                <a:cs typeface="Oswald"/>
                <a:sym typeface="Oswald"/>
              </a:rPr>
              <a:t> car</a:t>
            </a:r>
            <a:br>
              <a:rPr lang="en" sz="1800">
                <a:solidFill>
                  <a:schemeClr val="dk1"/>
                </a:solidFill>
                <a:latin typeface="Oswald"/>
                <a:ea typeface="Oswald"/>
                <a:cs typeface="Oswald"/>
                <a:sym typeface="Oswald"/>
              </a:rPr>
            </a:br>
            <a:endParaRPr sz="1800">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Electronic</a:t>
            </a:r>
            <a:r>
              <a:rPr lang="en" sz="1800">
                <a:solidFill>
                  <a:schemeClr val="dk1"/>
                </a:solidFill>
                <a:latin typeface="Oswald"/>
                <a:ea typeface="Oswald"/>
                <a:cs typeface="Oswald"/>
                <a:sym typeface="Oswald"/>
              </a:rPr>
              <a:t> waste is also a concern</a:t>
            </a: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The pursuit for </a:t>
            </a:r>
            <a:r>
              <a:rPr lang="en" sz="1800">
                <a:solidFill>
                  <a:schemeClr val="dk1"/>
                </a:solidFill>
                <a:latin typeface="Oswald"/>
                <a:ea typeface="Oswald"/>
                <a:cs typeface="Oswald"/>
                <a:sym typeface="Oswald"/>
              </a:rPr>
              <a:t>hard</a:t>
            </a:r>
            <a:r>
              <a:rPr lang="en" sz="1800">
                <a:solidFill>
                  <a:schemeClr val="dk1"/>
                </a:solidFill>
                <a:latin typeface="Oswald"/>
                <a:ea typeface="Oswald"/>
                <a:cs typeface="Oswald"/>
                <a:sym typeface="Oswald"/>
              </a:rPr>
              <a:t>ware upgrades</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Larger</a:t>
            </a:r>
            <a:endParaRPr sz="1800">
              <a:solidFill>
                <a:schemeClr val="dk1"/>
              </a:solidFill>
              <a:latin typeface="Oswald"/>
              <a:ea typeface="Oswald"/>
              <a:cs typeface="Oswald"/>
              <a:sym typeface="Oswald"/>
            </a:endParaRPr>
          </a:p>
          <a:p>
            <a:pPr indent="-342900" lvl="2" marL="13716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faster</a:t>
            </a:r>
            <a:endParaRPr sz="1800">
              <a:solidFill>
                <a:schemeClr val="dk1"/>
              </a:solidFill>
              <a:latin typeface="Oswald"/>
              <a:ea typeface="Oswald"/>
              <a:cs typeface="Oswald"/>
              <a:sym typeface="Oswald"/>
            </a:endParaRPr>
          </a:p>
        </p:txBody>
      </p:sp>
      <p:sp>
        <p:nvSpPr>
          <p:cNvPr id="1786" name="Google Shape;1786;p137"/>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Carbon footprint</a:t>
            </a:r>
            <a:endParaRPr sz="1900">
              <a:solidFill>
                <a:schemeClr val="dk1"/>
              </a:solidFill>
              <a:latin typeface="Oswald"/>
              <a:ea typeface="Oswald"/>
              <a:cs typeface="Oswald"/>
              <a:sym typeface="Oswald"/>
            </a:endParaRPr>
          </a:p>
        </p:txBody>
      </p:sp>
      <p:pic>
        <p:nvPicPr>
          <p:cNvPr id="1787" name="Google Shape;1787;p137"/>
          <p:cNvPicPr preferRelativeResize="0"/>
          <p:nvPr/>
        </p:nvPicPr>
        <p:blipFill>
          <a:blip r:embed="rId3">
            <a:alphaModFix/>
          </a:blip>
          <a:stretch>
            <a:fillRect/>
          </a:stretch>
        </p:blipFill>
        <p:spPr>
          <a:xfrm>
            <a:off x="5715844" y="0"/>
            <a:ext cx="3428163" cy="5143501"/>
          </a:xfrm>
          <a:prstGeom prst="rect">
            <a:avLst/>
          </a:prstGeom>
          <a:noFill/>
          <a:ln>
            <a:noFill/>
          </a:ln>
        </p:spPr>
      </p:pic>
      <p:cxnSp>
        <p:nvCxnSpPr>
          <p:cNvPr id="1788" name="Google Shape;1788;p137"/>
          <p:cNvCxnSpPr/>
          <p:nvPr/>
        </p:nvCxnSpPr>
        <p:spPr>
          <a:xfrm flipH="1">
            <a:off x="5714925" y="-375625"/>
            <a:ext cx="13500" cy="59163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792" name="Shape 1792"/>
        <p:cNvGrpSpPr/>
        <p:nvPr/>
      </p:nvGrpSpPr>
      <p:grpSpPr>
        <a:xfrm>
          <a:off x="0" y="0"/>
          <a:ext cx="0" cy="0"/>
          <a:chOff x="0" y="0"/>
          <a:chExt cx="0" cy="0"/>
        </a:xfrm>
      </p:grpSpPr>
      <p:sp>
        <p:nvSpPr>
          <p:cNvPr id="1793" name="Google Shape;1793;p138"/>
          <p:cNvSpPr txBox="1"/>
          <p:nvPr/>
        </p:nvSpPr>
        <p:spPr>
          <a:xfrm>
            <a:off x="279850" y="1340400"/>
            <a:ext cx="4621500" cy="24627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3F3F3"/>
              </a:buClr>
              <a:buSzPts val="2100"/>
              <a:buFont typeface="Oswald"/>
              <a:buChar char="-"/>
            </a:pPr>
            <a:r>
              <a:rPr lang="en" sz="2100">
                <a:solidFill>
                  <a:srgbClr val="F3F3F3"/>
                </a:solidFill>
                <a:latin typeface="Oswald"/>
                <a:ea typeface="Oswald"/>
                <a:cs typeface="Oswald"/>
                <a:sym typeface="Oswald"/>
              </a:rPr>
              <a:t>Remote labor</a:t>
            </a:r>
            <a:br>
              <a:rPr lang="en" sz="2100">
                <a:solidFill>
                  <a:srgbClr val="F3F3F3"/>
                </a:solidFill>
                <a:latin typeface="Oswald"/>
                <a:ea typeface="Oswald"/>
                <a:cs typeface="Oswald"/>
                <a:sym typeface="Oswald"/>
              </a:rPr>
            </a:br>
            <a:endParaRPr sz="2200">
              <a:solidFill>
                <a:srgbClr val="F3F3F3"/>
              </a:solidFill>
              <a:latin typeface="Oswald"/>
              <a:ea typeface="Oswald"/>
              <a:cs typeface="Oswald"/>
              <a:sym typeface="Oswald"/>
            </a:endParaRPr>
          </a:p>
          <a:p>
            <a:pPr indent="-361950" lvl="1" marL="914400" rtl="0" algn="l">
              <a:spcBef>
                <a:spcPts val="0"/>
              </a:spcBef>
              <a:spcAft>
                <a:spcPts val="0"/>
              </a:spcAft>
              <a:buClr>
                <a:srgbClr val="F3F3F3"/>
              </a:buClr>
              <a:buSzPts val="2100"/>
              <a:buFont typeface="Oswald"/>
              <a:buChar char="-"/>
            </a:pPr>
            <a:r>
              <a:rPr lang="en" sz="2100">
                <a:solidFill>
                  <a:srgbClr val="F3F3F3"/>
                </a:solidFill>
                <a:latin typeface="Oswald"/>
                <a:ea typeface="Oswald"/>
                <a:cs typeface="Oswald"/>
                <a:sym typeface="Oswald"/>
              </a:rPr>
              <a:t>Content moderator</a:t>
            </a:r>
            <a:br>
              <a:rPr lang="en" sz="2100">
                <a:solidFill>
                  <a:srgbClr val="F3F3F3"/>
                </a:solidFill>
                <a:latin typeface="Oswald"/>
                <a:ea typeface="Oswald"/>
                <a:cs typeface="Oswald"/>
                <a:sym typeface="Oswald"/>
              </a:rPr>
            </a:br>
            <a:endParaRPr sz="2100">
              <a:solidFill>
                <a:srgbClr val="F3F3F3"/>
              </a:solidFill>
              <a:latin typeface="Oswald"/>
              <a:ea typeface="Oswald"/>
              <a:cs typeface="Oswald"/>
              <a:sym typeface="Oswald"/>
            </a:endParaRPr>
          </a:p>
          <a:p>
            <a:pPr indent="-361950" lvl="1" marL="914400" rtl="0" algn="l">
              <a:spcBef>
                <a:spcPts val="0"/>
              </a:spcBef>
              <a:spcAft>
                <a:spcPts val="0"/>
              </a:spcAft>
              <a:buClr>
                <a:srgbClr val="F3F3F3"/>
              </a:buClr>
              <a:buSzPts val="2100"/>
              <a:buFont typeface="Oswald"/>
              <a:buChar char="-"/>
            </a:pPr>
            <a:r>
              <a:rPr lang="en" sz="2100">
                <a:solidFill>
                  <a:srgbClr val="F3F3F3"/>
                </a:solidFill>
                <a:latin typeface="Oswald"/>
                <a:ea typeface="Oswald"/>
                <a:cs typeface="Oswald"/>
                <a:sym typeface="Oswald"/>
              </a:rPr>
              <a:t>Cheap workers</a:t>
            </a:r>
            <a:br>
              <a:rPr lang="en" sz="2100">
                <a:solidFill>
                  <a:srgbClr val="F3F3F3"/>
                </a:solidFill>
                <a:latin typeface="Oswald"/>
                <a:ea typeface="Oswald"/>
                <a:cs typeface="Oswald"/>
                <a:sym typeface="Oswald"/>
              </a:rPr>
            </a:br>
            <a:endParaRPr sz="2100">
              <a:solidFill>
                <a:srgbClr val="F3F3F3"/>
              </a:solidFill>
              <a:latin typeface="Oswald"/>
              <a:ea typeface="Oswald"/>
              <a:cs typeface="Oswald"/>
              <a:sym typeface="Oswald"/>
            </a:endParaRPr>
          </a:p>
          <a:p>
            <a:pPr indent="-361950" lvl="1" marL="914400" rtl="0" algn="l">
              <a:spcBef>
                <a:spcPts val="0"/>
              </a:spcBef>
              <a:spcAft>
                <a:spcPts val="0"/>
              </a:spcAft>
              <a:buClr>
                <a:srgbClr val="F3F3F3"/>
              </a:buClr>
              <a:buSzPts val="2100"/>
              <a:buFont typeface="Oswald"/>
              <a:buChar char="-"/>
            </a:pPr>
            <a:r>
              <a:rPr lang="en" sz="2100">
                <a:solidFill>
                  <a:srgbClr val="F3F3F3"/>
                </a:solidFill>
                <a:latin typeface="Oswald"/>
                <a:ea typeface="Oswald"/>
                <a:cs typeface="Oswald"/>
                <a:sym typeface="Oswald"/>
              </a:rPr>
              <a:t>Precarious work conditions</a:t>
            </a:r>
            <a:endParaRPr sz="2100">
              <a:solidFill>
                <a:srgbClr val="F3F3F3"/>
              </a:solidFill>
              <a:latin typeface="Oswald"/>
              <a:ea typeface="Oswald"/>
              <a:cs typeface="Oswald"/>
              <a:sym typeface="Oswald"/>
            </a:endParaRPr>
          </a:p>
        </p:txBody>
      </p:sp>
      <p:sp>
        <p:nvSpPr>
          <p:cNvPr id="1794" name="Google Shape;1794;p138"/>
          <p:cNvSpPr txBox="1"/>
          <p:nvPr/>
        </p:nvSpPr>
        <p:spPr>
          <a:xfrm>
            <a:off x="279850" y="2865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Human labor and Inequality</a:t>
            </a:r>
            <a:endParaRPr sz="1900">
              <a:solidFill>
                <a:srgbClr val="F3F3F3"/>
              </a:solidFill>
              <a:latin typeface="Oswald"/>
              <a:ea typeface="Oswald"/>
              <a:cs typeface="Oswald"/>
              <a:sym typeface="Oswald"/>
            </a:endParaRPr>
          </a:p>
        </p:txBody>
      </p:sp>
      <p:sp>
        <p:nvSpPr>
          <p:cNvPr id="1795" name="Google Shape;1795;p138"/>
          <p:cNvSpPr txBox="1"/>
          <p:nvPr/>
        </p:nvSpPr>
        <p:spPr>
          <a:xfrm>
            <a:off x="4331950" y="1340400"/>
            <a:ext cx="4621500" cy="18162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3F3F3"/>
              </a:buClr>
              <a:buSzPts val="2100"/>
              <a:buFont typeface="Oswald"/>
              <a:buChar char="-"/>
            </a:pPr>
            <a:r>
              <a:rPr lang="en" sz="2100">
                <a:solidFill>
                  <a:srgbClr val="F3F3F3"/>
                </a:solidFill>
                <a:latin typeface="Oswald"/>
                <a:ea typeface="Oswald"/>
                <a:cs typeface="Oswald"/>
                <a:sym typeface="Oswald"/>
              </a:rPr>
              <a:t>Underrepresentation</a:t>
            </a:r>
            <a:br>
              <a:rPr lang="en" sz="2100">
                <a:solidFill>
                  <a:srgbClr val="F3F3F3"/>
                </a:solidFill>
                <a:latin typeface="Oswald"/>
                <a:ea typeface="Oswald"/>
                <a:cs typeface="Oswald"/>
                <a:sym typeface="Oswald"/>
              </a:rPr>
            </a:br>
            <a:endParaRPr sz="2200">
              <a:solidFill>
                <a:srgbClr val="F3F3F3"/>
              </a:solidFill>
              <a:latin typeface="Oswald"/>
              <a:ea typeface="Oswald"/>
              <a:cs typeface="Oswald"/>
              <a:sym typeface="Oswald"/>
            </a:endParaRPr>
          </a:p>
          <a:p>
            <a:pPr indent="-361950" lvl="1" marL="914400" rtl="0" algn="l">
              <a:spcBef>
                <a:spcPts val="0"/>
              </a:spcBef>
              <a:spcAft>
                <a:spcPts val="0"/>
              </a:spcAft>
              <a:buClr>
                <a:srgbClr val="F3F3F3"/>
              </a:buClr>
              <a:buSzPts val="2100"/>
              <a:buFont typeface="Oswald"/>
              <a:buChar char="-"/>
            </a:pPr>
            <a:r>
              <a:rPr lang="en" sz="2100">
                <a:solidFill>
                  <a:srgbClr val="F3F3F3"/>
                </a:solidFill>
                <a:latin typeface="Oswald"/>
                <a:ea typeface="Oswald"/>
                <a:cs typeface="Oswald"/>
                <a:sym typeface="Oswald"/>
              </a:rPr>
              <a:t>In Data</a:t>
            </a:r>
            <a:br>
              <a:rPr lang="en" sz="2100">
                <a:solidFill>
                  <a:srgbClr val="F3F3F3"/>
                </a:solidFill>
                <a:latin typeface="Oswald"/>
                <a:ea typeface="Oswald"/>
                <a:cs typeface="Oswald"/>
                <a:sym typeface="Oswald"/>
              </a:rPr>
            </a:br>
            <a:endParaRPr sz="2100">
              <a:solidFill>
                <a:srgbClr val="F3F3F3"/>
              </a:solidFill>
              <a:latin typeface="Oswald"/>
              <a:ea typeface="Oswald"/>
              <a:cs typeface="Oswald"/>
              <a:sym typeface="Oswald"/>
            </a:endParaRPr>
          </a:p>
          <a:p>
            <a:pPr indent="-361950" lvl="1" marL="914400" rtl="0" algn="l">
              <a:spcBef>
                <a:spcPts val="0"/>
              </a:spcBef>
              <a:spcAft>
                <a:spcPts val="0"/>
              </a:spcAft>
              <a:buClr>
                <a:srgbClr val="F3F3F3"/>
              </a:buClr>
              <a:buSzPts val="2100"/>
              <a:buFont typeface="Oswald"/>
              <a:buChar char="-"/>
            </a:pPr>
            <a:r>
              <a:rPr lang="en" sz="2100">
                <a:solidFill>
                  <a:srgbClr val="F3F3F3"/>
                </a:solidFill>
                <a:latin typeface="Oswald"/>
                <a:ea typeface="Oswald"/>
                <a:cs typeface="Oswald"/>
                <a:sym typeface="Oswald"/>
              </a:rPr>
              <a:t>In opportunity</a:t>
            </a:r>
            <a:endParaRPr sz="2100">
              <a:solidFill>
                <a:srgbClr val="F3F3F3"/>
              </a:solidFill>
              <a:latin typeface="Oswald"/>
              <a:ea typeface="Oswald"/>
              <a:cs typeface="Oswald"/>
              <a:sym typeface="Oswa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39"/>
          <p:cNvSpPr txBox="1"/>
          <p:nvPr/>
        </p:nvSpPr>
        <p:spPr>
          <a:xfrm>
            <a:off x="0" y="4835700"/>
            <a:ext cx="8703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4F7B93"/>
                </a:solidFill>
                <a:hlinkClick r:id="rId3">
                  <a:extLst>
                    <a:ext uri="{A12FA001-AC4F-418D-AE19-62706E023703}">
                      <ahyp:hlinkClr val="tx"/>
                    </a:ext>
                  </a:extLst>
                </a:hlinkClick>
              </a:rPr>
              <a:t>https://www.mentimeter.com/app/presentation/n/alndtemizo29vdetz4m1dm6rbexh1qbj/present?question=853rx2w7uke4</a:t>
            </a:r>
            <a:r>
              <a:rPr lang="en" sz="800">
                <a:solidFill>
                  <a:srgbClr val="4F7B93"/>
                </a:solidFill>
              </a:rPr>
              <a:t> </a:t>
            </a:r>
            <a:endParaRPr sz="800">
              <a:solidFill>
                <a:srgbClr val="4F7B93"/>
              </a:solidFill>
            </a:endParaRPr>
          </a:p>
        </p:txBody>
      </p:sp>
      <p:grpSp>
        <p:nvGrpSpPr>
          <p:cNvPr id="1801" name="Google Shape;1801;p139"/>
          <p:cNvGrpSpPr/>
          <p:nvPr/>
        </p:nvGrpSpPr>
        <p:grpSpPr>
          <a:xfrm>
            <a:off x="6597994" y="3238500"/>
            <a:ext cx="2546006" cy="1905000"/>
            <a:chOff x="6597994" y="3238500"/>
            <a:chExt cx="2546006" cy="1905000"/>
          </a:xfrm>
        </p:grpSpPr>
        <p:pic>
          <p:nvPicPr>
            <p:cNvPr id="1802" name="Google Shape;1802;p139"/>
            <p:cNvPicPr preferRelativeResize="0"/>
            <p:nvPr/>
          </p:nvPicPr>
          <p:blipFill rotWithShape="1">
            <a:blip r:embed="rId4">
              <a:alphaModFix/>
            </a:blip>
            <a:srcRect b="34156" l="68510" r="13836" t="19598"/>
            <a:stretch/>
          </p:blipFill>
          <p:spPr>
            <a:xfrm>
              <a:off x="7433700" y="3238500"/>
              <a:ext cx="1710300" cy="1905000"/>
            </a:xfrm>
            <a:prstGeom prst="rect">
              <a:avLst/>
            </a:prstGeom>
            <a:noFill/>
            <a:ln>
              <a:noFill/>
            </a:ln>
          </p:spPr>
        </p:pic>
        <p:grpSp>
          <p:nvGrpSpPr>
            <p:cNvPr id="1803" name="Google Shape;1803;p139"/>
            <p:cNvGrpSpPr/>
            <p:nvPr/>
          </p:nvGrpSpPr>
          <p:grpSpPr>
            <a:xfrm>
              <a:off x="6597994" y="4608175"/>
              <a:ext cx="750713" cy="408650"/>
              <a:chOff x="6929719" y="4539950"/>
              <a:chExt cx="750713" cy="408650"/>
            </a:xfrm>
          </p:grpSpPr>
          <p:pic>
            <p:nvPicPr>
              <p:cNvPr id="1804" name="Google Shape;1804;p139"/>
              <p:cNvPicPr preferRelativeResize="0"/>
              <p:nvPr/>
            </p:nvPicPr>
            <p:blipFill>
              <a:blip r:embed="rId5">
                <a:alphaModFix/>
              </a:blip>
              <a:stretch>
                <a:fillRect/>
              </a:stretch>
            </p:blipFill>
            <p:spPr>
              <a:xfrm>
                <a:off x="6929719" y="4539950"/>
                <a:ext cx="750713" cy="408650"/>
              </a:xfrm>
              <a:prstGeom prst="rect">
                <a:avLst/>
              </a:prstGeom>
              <a:noFill/>
              <a:ln>
                <a:noFill/>
              </a:ln>
            </p:spPr>
          </p:pic>
          <p:sp>
            <p:nvSpPr>
              <p:cNvPr id="1805" name="Google Shape;1805;p139"/>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6" name="Google Shape;1806;p139"/>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7" name="Google Shape;1807;p139"/>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808" name="Google Shape;1808;p139"/>
          <p:cNvSpPr txBox="1"/>
          <p:nvPr/>
        </p:nvSpPr>
        <p:spPr>
          <a:xfrm>
            <a:off x="127450" y="134150"/>
            <a:ext cx="9016500" cy="11697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Let’s double check</a:t>
            </a:r>
            <a:r>
              <a:rPr lang="en" sz="3200">
                <a:solidFill>
                  <a:srgbClr val="F3F3F3"/>
                </a:solidFill>
                <a:latin typeface="Oswald"/>
                <a:ea typeface="Oswald"/>
                <a:cs typeface="Oswald"/>
                <a:sym typeface="Oswald"/>
              </a:rPr>
              <a:t>,</a:t>
            </a:r>
            <a:endParaRPr sz="3200">
              <a:solidFill>
                <a:srgbClr val="F3F3F3"/>
              </a:solidFill>
              <a:latin typeface="Oswald"/>
              <a:ea typeface="Oswald"/>
              <a:cs typeface="Oswald"/>
              <a:sym typeface="Oswald"/>
            </a:endParaRPr>
          </a:p>
          <a:p>
            <a:pPr indent="0" lvl="0" marL="0" rtl="0" algn="l">
              <a:spcBef>
                <a:spcPts val="0"/>
              </a:spcBef>
              <a:spcAft>
                <a:spcPts val="0"/>
              </a:spcAft>
              <a:buNone/>
            </a:pPr>
            <a:r>
              <a:rPr lang="en" sz="3200">
                <a:solidFill>
                  <a:srgbClr val="F3F3F3"/>
                </a:solidFill>
                <a:latin typeface="Oswald"/>
                <a:ea typeface="Oswald"/>
                <a:cs typeface="Oswald"/>
                <a:sym typeface="Oswald"/>
              </a:rPr>
              <a:t>how do you feel about AI, now?</a:t>
            </a:r>
            <a:endParaRPr sz="3200">
              <a:solidFill>
                <a:srgbClr val="F3F3F3"/>
              </a:solidFill>
              <a:latin typeface="Oswald"/>
              <a:ea typeface="Oswald"/>
              <a:cs typeface="Oswald"/>
              <a:sym typeface="Oswald"/>
            </a:endParaRPr>
          </a:p>
        </p:txBody>
      </p:sp>
      <p:sp>
        <p:nvSpPr>
          <p:cNvPr id="1809" name="Google Shape;1809;p139"/>
          <p:cNvSpPr/>
          <p:nvPr/>
        </p:nvSpPr>
        <p:spPr>
          <a:xfrm>
            <a:off x="1418400" y="1643250"/>
            <a:ext cx="2301900" cy="2256300"/>
          </a:xfrm>
          <a:prstGeom prst="round2DiagRect">
            <a:avLst>
              <a:gd fmla="val 16667"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0" name="Google Shape;1810;p139"/>
          <p:cNvSpPr txBox="1"/>
          <p:nvPr/>
        </p:nvSpPr>
        <p:spPr>
          <a:xfrm>
            <a:off x="1418400" y="3929400"/>
            <a:ext cx="2301900" cy="5232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3F3F3"/>
                </a:solidFill>
                <a:latin typeface="Oswald"/>
                <a:ea typeface="Oswald"/>
                <a:cs typeface="Oswald"/>
                <a:sym typeface="Oswald"/>
              </a:rPr>
              <a:t>Mentimeter, let’s go</a:t>
            </a:r>
            <a:endParaRPr sz="2200">
              <a:solidFill>
                <a:srgbClr val="F3F3F3"/>
              </a:solidFill>
              <a:latin typeface="Oswald"/>
              <a:ea typeface="Oswald"/>
              <a:cs typeface="Oswald"/>
              <a:sym typeface="Oswald"/>
            </a:endParaRPr>
          </a:p>
        </p:txBody>
      </p:sp>
      <p:pic>
        <p:nvPicPr>
          <p:cNvPr id="1811" name="Google Shape;1811;p139"/>
          <p:cNvPicPr preferRelativeResize="0"/>
          <p:nvPr/>
        </p:nvPicPr>
        <p:blipFill rotWithShape="1">
          <a:blip r:embed="rId6">
            <a:alphaModFix/>
          </a:blip>
          <a:srcRect b="9192" l="8685" r="8989" t="9094"/>
          <a:stretch/>
        </p:blipFill>
        <p:spPr>
          <a:xfrm>
            <a:off x="1566988" y="1776550"/>
            <a:ext cx="2004725" cy="198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What is behind AI ?</a:t>
            </a:r>
            <a:endParaRPr sz="3200">
              <a:solidFill>
                <a:srgbClr val="F3F3F3"/>
              </a:solidFill>
              <a:latin typeface="Oswald"/>
              <a:ea typeface="Oswald"/>
              <a:cs typeface="Oswald"/>
              <a:sym typeface="Oswald"/>
            </a:endParaRPr>
          </a:p>
        </p:txBody>
      </p:sp>
      <p:sp>
        <p:nvSpPr>
          <p:cNvPr id="221" name="Google Shape;221;p26"/>
          <p:cNvSpPr txBox="1"/>
          <p:nvPr/>
        </p:nvSpPr>
        <p:spPr>
          <a:xfrm>
            <a:off x="232275" y="916850"/>
            <a:ext cx="5839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Statistics based</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Machine algorithm → Human-like</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Problem solving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Complex data</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Flexible analysis</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Dynamic process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Decision making</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Trained from datasets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Variable complexity and specificity</a:t>
            </a:r>
            <a:endParaRPr sz="1800">
              <a:solidFill>
                <a:srgbClr val="F3F3F3"/>
              </a:solidFill>
              <a:latin typeface="Oswald"/>
              <a:ea typeface="Oswald"/>
              <a:cs typeface="Oswald"/>
              <a:sym typeface="Oswald"/>
            </a:endParaRPr>
          </a:p>
        </p:txBody>
      </p:sp>
      <p:pic>
        <p:nvPicPr>
          <p:cNvPr id="222" name="Google Shape;222;p26"/>
          <p:cNvPicPr preferRelativeResize="0"/>
          <p:nvPr/>
        </p:nvPicPr>
        <p:blipFill rotWithShape="1">
          <a:blip r:embed="rId3">
            <a:alphaModFix/>
          </a:blip>
          <a:srcRect b="12542" l="10002" r="15180" t="30002"/>
          <a:stretch/>
        </p:blipFill>
        <p:spPr>
          <a:xfrm>
            <a:off x="4127500" y="1170300"/>
            <a:ext cx="3848100" cy="2955300"/>
          </a:xfrm>
          <a:prstGeom prst="rect">
            <a:avLst/>
          </a:prstGeom>
          <a:noFill/>
          <a:ln>
            <a:noFill/>
          </a:ln>
          <a:effectLst>
            <a:outerShdw blurRad="100013" rotWithShape="0" algn="bl" dir="1800000" dist="57150">
              <a:srgbClr val="CCCCCC">
                <a:alpha val="50000"/>
              </a:srgbClr>
            </a:outerShdw>
          </a:effectLst>
        </p:spPr>
      </p:pic>
      <p:sp>
        <p:nvSpPr>
          <p:cNvPr id="223" name="Google Shape;223;p26"/>
          <p:cNvSpPr txBox="1"/>
          <p:nvPr/>
        </p:nvSpPr>
        <p:spPr>
          <a:xfrm>
            <a:off x="6222975" y="3899600"/>
            <a:ext cx="86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B7B7B7"/>
                </a:solidFill>
              </a:rPr>
              <a:t>@storyset on freepik</a:t>
            </a:r>
            <a:endParaRPr sz="800">
              <a:solidFill>
                <a:srgbClr val="B7B7B7"/>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AI, a set of technologies</a:t>
            </a:r>
            <a:endParaRPr sz="3200">
              <a:solidFill>
                <a:srgbClr val="F3F3F3"/>
              </a:solidFill>
              <a:latin typeface="Oswald"/>
              <a:ea typeface="Oswald"/>
              <a:cs typeface="Oswald"/>
              <a:sym typeface="Oswald"/>
            </a:endParaRPr>
          </a:p>
        </p:txBody>
      </p:sp>
      <p:sp>
        <p:nvSpPr>
          <p:cNvPr id="229" name="Google Shape;229;p27"/>
          <p:cNvSpPr txBox="1"/>
          <p:nvPr/>
        </p:nvSpPr>
        <p:spPr>
          <a:xfrm>
            <a:off x="1752150" y="1178125"/>
            <a:ext cx="5194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 set of technologies: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16A"/>
              </a:buClr>
              <a:buSzPts val="1800"/>
              <a:buFont typeface="Oswald"/>
              <a:buChar char="■"/>
            </a:pPr>
            <a:r>
              <a:rPr lang="en" sz="1800">
                <a:solidFill>
                  <a:srgbClr val="28416A"/>
                </a:solidFill>
                <a:latin typeface="Oswald"/>
                <a:ea typeface="Oswald"/>
                <a:cs typeface="Oswald"/>
                <a:sym typeface="Oswald"/>
              </a:rPr>
              <a:t>pattern </a:t>
            </a:r>
            <a:r>
              <a:rPr lang="en" sz="1800">
                <a:solidFill>
                  <a:srgbClr val="263D64"/>
                </a:solidFill>
                <a:latin typeface="Oswald"/>
                <a:ea typeface="Oswald"/>
                <a:cs typeface="Oswald"/>
                <a:sym typeface="Oswald"/>
              </a:rPr>
              <a:t>recognition</a:t>
            </a:r>
            <a:br>
              <a:rPr lang="en" sz="1800">
                <a:solidFill>
                  <a:srgbClr val="263D64"/>
                </a:solidFill>
                <a:latin typeface="Oswald"/>
                <a:ea typeface="Oswald"/>
                <a:cs typeface="Oswald"/>
                <a:sym typeface="Oswald"/>
              </a:rPr>
            </a:br>
            <a:endParaRPr sz="1800">
              <a:solidFill>
                <a:srgbClr val="263D64"/>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ML (machine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16A"/>
              </a:buClr>
              <a:buSzPts val="1800"/>
              <a:buFont typeface="Oswald"/>
              <a:buChar char="■"/>
            </a:pPr>
            <a:r>
              <a:rPr lang="en" sz="1800">
                <a:solidFill>
                  <a:srgbClr val="28416A"/>
                </a:solidFill>
                <a:latin typeface="Oswald"/>
                <a:ea typeface="Oswald"/>
                <a:cs typeface="Oswald"/>
                <a:sym typeface="Oswald"/>
              </a:rPr>
              <a:t>Large datasets</a:t>
            </a:r>
            <a:br>
              <a:rPr lang="en" sz="1800">
                <a:solidFill>
                  <a:srgbClr val="28416A"/>
                </a:solidFill>
                <a:latin typeface="Oswald"/>
                <a:ea typeface="Oswald"/>
                <a:cs typeface="Oswald"/>
                <a:sym typeface="Oswald"/>
              </a:rPr>
            </a:br>
            <a:endParaRPr sz="1800">
              <a:solidFill>
                <a:srgbClr val="28416A"/>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DL (Deep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Multilayered dataset</a:t>
            </a:r>
            <a:endParaRPr sz="1800">
              <a:solidFill>
                <a:srgbClr val="28426A"/>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Large language models (LLM)</a:t>
            </a:r>
            <a:br>
              <a:rPr lang="en" sz="1800">
                <a:solidFill>
                  <a:srgbClr val="28426A"/>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Generative 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Gener</a:t>
            </a:r>
            <a:r>
              <a:rPr lang="en" sz="1800">
                <a:solidFill>
                  <a:srgbClr val="253C61"/>
                </a:solidFill>
                <a:latin typeface="Oswald"/>
                <a:ea typeface="Oswald"/>
                <a:cs typeface="Oswald"/>
                <a:sym typeface="Oswald"/>
              </a:rPr>
              <a:t>ate content</a:t>
            </a:r>
            <a:endParaRPr sz="1800">
              <a:solidFill>
                <a:srgbClr val="253C61"/>
              </a:solidFill>
              <a:latin typeface="Oswald"/>
              <a:ea typeface="Oswald"/>
              <a:cs typeface="Oswald"/>
              <a:sym typeface="Oswald"/>
            </a:endParaRPr>
          </a:p>
          <a:p>
            <a:pPr indent="-342900" lvl="3" marL="1828800" rtl="0" algn="l">
              <a:spcBef>
                <a:spcPts val="0"/>
              </a:spcBef>
              <a:spcAft>
                <a:spcPts val="0"/>
              </a:spcAft>
              <a:buClr>
                <a:srgbClr val="273F66"/>
              </a:buClr>
              <a:buSzPts val="1800"/>
              <a:buFont typeface="Oswald"/>
              <a:buChar char="●"/>
            </a:pPr>
            <a:r>
              <a:rPr lang="en" sz="1800">
                <a:solidFill>
                  <a:srgbClr val="273F66"/>
                </a:solidFill>
                <a:latin typeface="Oswald"/>
                <a:ea typeface="Oswald"/>
                <a:cs typeface="Oswald"/>
                <a:sym typeface="Oswald"/>
              </a:rPr>
              <a:t>Based in pa</a:t>
            </a:r>
            <a:r>
              <a:rPr lang="en" sz="1800">
                <a:solidFill>
                  <a:srgbClr val="253D62"/>
                </a:solidFill>
                <a:latin typeface="Oswald"/>
                <a:ea typeface="Oswald"/>
                <a:cs typeface="Oswald"/>
                <a:sym typeface="Oswald"/>
              </a:rPr>
              <a:t>ttern recognition</a:t>
            </a:r>
            <a:endParaRPr sz="1800">
              <a:solidFill>
                <a:srgbClr val="253D62"/>
              </a:solidFill>
              <a:latin typeface="Oswald"/>
              <a:ea typeface="Oswald"/>
              <a:cs typeface="Oswald"/>
              <a:sym typeface="Oswald"/>
            </a:endParaRPr>
          </a:p>
        </p:txBody>
      </p:sp>
      <p:sp>
        <p:nvSpPr>
          <p:cNvPr id="230" name="Google Shape;230;p27"/>
          <p:cNvSpPr/>
          <p:nvPr/>
        </p:nvSpPr>
        <p:spPr>
          <a:xfrm rot="10800000">
            <a:off x="1397000" y="1178125"/>
            <a:ext cx="457200" cy="3786600"/>
          </a:xfrm>
          <a:prstGeom prst="rightBrace">
            <a:avLst>
              <a:gd fmla="val 10293" name="adj1"/>
              <a:gd fmla="val 49303"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7"/>
          <p:cNvSpPr txBox="1"/>
          <p:nvPr/>
        </p:nvSpPr>
        <p:spPr>
          <a:xfrm>
            <a:off x="-431800" y="2435425"/>
            <a:ext cx="1828800" cy="10158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800">
                <a:solidFill>
                  <a:srgbClr val="F3F3F3"/>
                </a:solidFill>
                <a:latin typeface="Oswald"/>
                <a:ea typeface="Oswald"/>
                <a:cs typeface="Oswald"/>
                <a:sym typeface="Oswald"/>
              </a:rPr>
              <a:t>able of learning from data</a:t>
            </a:r>
            <a:endParaRPr sz="1800">
              <a:solidFill>
                <a:srgbClr val="F3F3F3"/>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nvSpPr>
        <p:spPr>
          <a:xfrm>
            <a:off x="1752150" y="1178125"/>
            <a:ext cx="5194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 set of technologies: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 recognition</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ML (machine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16A"/>
              </a:buClr>
              <a:buSzPts val="1800"/>
              <a:buFont typeface="Oswald"/>
              <a:buChar char="■"/>
            </a:pPr>
            <a:r>
              <a:rPr lang="en" sz="1800">
                <a:solidFill>
                  <a:srgbClr val="28416A"/>
                </a:solidFill>
                <a:latin typeface="Oswald"/>
                <a:ea typeface="Oswald"/>
                <a:cs typeface="Oswald"/>
                <a:sym typeface="Oswald"/>
              </a:rPr>
              <a:t>Large datasets</a:t>
            </a:r>
            <a:br>
              <a:rPr lang="en" sz="1800">
                <a:solidFill>
                  <a:srgbClr val="28416A"/>
                </a:solidFill>
                <a:latin typeface="Oswald"/>
                <a:ea typeface="Oswald"/>
                <a:cs typeface="Oswald"/>
                <a:sym typeface="Oswald"/>
              </a:rPr>
            </a:br>
            <a:endParaRPr sz="1800">
              <a:solidFill>
                <a:srgbClr val="28416A"/>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DL (Deep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Multilayered dataset</a:t>
            </a:r>
            <a:endParaRPr sz="1800">
              <a:solidFill>
                <a:srgbClr val="28426A"/>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Large language models (LLM)</a:t>
            </a:r>
            <a:br>
              <a:rPr lang="en" sz="1800">
                <a:solidFill>
                  <a:srgbClr val="28426A"/>
                </a:solidFill>
                <a:latin typeface="Oswald"/>
                <a:ea typeface="Oswald"/>
                <a:cs typeface="Oswald"/>
                <a:sym typeface="Oswald"/>
              </a:rPr>
            </a:br>
            <a:endParaRPr sz="1800">
              <a:solidFill>
                <a:srgbClr val="28426B"/>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Generative 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Gener</a:t>
            </a:r>
            <a:r>
              <a:rPr lang="en" sz="1800">
                <a:solidFill>
                  <a:srgbClr val="253C61"/>
                </a:solidFill>
                <a:latin typeface="Oswald"/>
                <a:ea typeface="Oswald"/>
                <a:cs typeface="Oswald"/>
                <a:sym typeface="Oswald"/>
              </a:rPr>
              <a:t>ate content</a:t>
            </a:r>
            <a:endParaRPr sz="1800">
              <a:solidFill>
                <a:srgbClr val="253C61"/>
              </a:solidFill>
              <a:latin typeface="Oswald"/>
              <a:ea typeface="Oswald"/>
              <a:cs typeface="Oswald"/>
              <a:sym typeface="Oswald"/>
            </a:endParaRPr>
          </a:p>
          <a:p>
            <a:pPr indent="-342900" lvl="3" marL="1828800" rtl="0" algn="l">
              <a:spcBef>
                <a:spcPts val="0"/>
              </a:spcBef>
              <a:spcAft>
                <a:spcPts val="0"/>
              </a:spcAft>
              <a:buClr>
                <a:srgbClr val="273F66"/>
              </a:buClr>
              <a:buSzPts val="1800"/>
              <a:buFont typeface="Oswald"/>
              <a:buChar char="●"/>
            </a:pPr>
            <a:r>
              <a:rPr lang="en" sz="1800">
                <a:solidFill>
                  <a:srgbClr val="273F66"/>
                </a:solidFill>
                <a:latin typeface="Oswald"/>
                <a:ea typeface="Oswald"/>
                <a:cs typeface="Oswald"/>
                <a:sym typeface="Oswald"/>
              </a:rPr>
              <a:t>Based in pa</a:t>
            </a:r>
            <a:r>
              <a:rPr lang="en" sz="1800">
                <a:solidFill>
                  <a:srgbClr val="253D62"/>
                </a:solidFill>
                <a:latin typeface="Oswald"/>
                <a:ea typeface="Oswald"/>
                <a:cs typeface="Oswald"/>
                <a:sym typeface="Oswald"/>
              </a:rPr>
              <a:t>ttern recognition</a:t>
            </a:r>
            <a:endParaRPr sz="1800">
              <a:solidFill>
                <a:srgbClr val="253D62"/>
              </a:solidFill>
              <a:latin typeface="Oswald"/>
              <a:ea typeface="Oswald"/>
              <a:cs typeface="Oswald"/>
              <a:sym typeface="Oswald"/>
            </a:endParaRPr>
          </a:p>
        </p:txBody>
      </p:sp>
      <p:sp>
        <p:nvSpPr>
          <p:cNvPr id="237" name="Google Shape;237;p28"/>
          <p:cNvSpPr/>
          <p:nvPr/>
        </p:nvSpPr>
        <p:spPr>
          <a:xfrm rot="10800000">
            <a:off x="1397000" y="1178125"/>
            <a:ext cx="457200" cy="3786600"/>
          </a:xfrm>
          <a:prstGeom prst="rightBrace">
            <a:avLst>
              <a:gd fmla="val 10293" name="adj1"/>
              <a:gd fmla="val 49303"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8"/>
          <p:cNvSpPr txBox="1"/>
          <p:nvPr/>
        </p:nvSpPr>
        <p:spPr>
          <a:xfrm>
            <a:off x="-431800" y="2435425"/>
            <a:ext cx="1828800" cy="10158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800">
                <a:solidFill>
                  <a:srgbClr val="F3F3F3"/>
                </a:solidFill>
                <a:latin typeface="Oswald"/>
                <a:ea typeface="Oswald"/>
                <a:cs typeface="Oswald"/>
                <a:sym typeface="Oswald"/>
              </a:rPr>
              <a:t>able of learning from data</a:t>
            </a:r>
            <a:endParaRPr sz="1800">
              <a:solidFill>
                <a:srgbClr val="F3F3F3"/>
              </a:solidFill>
              <a:latin typeface="Oswald"/>
              <a:ea typeface="Oswald"/>
              <a:cs typeface="Oswald"/>
              <a:sym typeface="Oswald"/>
            </a:endParaRPr>
          </a:p>
        </p:txBody>
      </p:sp>
      <p:pic>
        <p:nvPicPr>
          <p:cNvPr id="239" name="Google Shape;239;p28"/>
          <p:cNvPicPr preferRelativeResize="0"/>
          <p:nvPr/>
        </p:nvPicPr>
        <p:blipFill rotWithShape="1">
          <a:blip r:embed="rId3">
            <a:alphaModFix/>
          </a:blip>
          <a:srcRect b="2453" l="1915" r="55603" t="2444"/>
          <a:stretch/>
        </p:blipFill>
        <p:spPr>
          <a:xfrm>
            <a:off x="5635175" y="811250"/>
            <a:ext cx="3246676" cy="3200399"/>
          </a:xfrm>
          <a:prstGeom prst="rect">
            <a:avLst/>
          </a:prstGeom>
          <a:noFill/>
          <a:ln>
            <a:noFill/>
          </a:ln>
          <a:effectLst>
            <a:outerShdw blurRad="257175" rotWithShape="0" algn="bl" dir="12420000" dist="38100">
              <a:srgbClr val="B7B7B7">
                <a:alpha val="50000"/>
              </a:srgbClr>
            </a:outerShdw>
          </a:effectLst>
        </p:spPr>
      </p:pic>
      <p:sp>
        <p:nvSpPr>
          <p:cNvPr id="240" name="Google Shape;240;p28"/>
          <p:cNvSpPr/>
          <p:nvPr/>
        </p:nvSpPr>
        <p:spPr>
          <a:xfrm>
            <a:off x="5760350" y="892025"/>
            <a:ext cx="3042000" cy="30540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8"/>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AI, a set of technologies</a:t>
            </a:r>
            <a:endParaRPr sz="3200">
              <a:solidFill>
                <a:srgbClr val="F3F3F3"/>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nvSpPr>
        <p:spPr>
          <a:xfrm>
            <a:off x="1752150" y="1178125"/>
            <a:ext cx="5194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 set of technologies: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 recognition</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ML (machine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Large datasets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DL (Deep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Multilayered</a:t>
            </a:r>
            <a:r>
              <a:rPr lang="en" sz="1800">
                <a:solidFill>
                  <a:srgbClr val="23395C"/>
                </a:solidFill>
                <a:latin typeface="Oswald"/>
                <a:ea typeface="Oswald"/>
                <a:cs typeface="Oswald"/>
                <a:sym typeface="Oswald"/>
              </a:rPr>
              <a:t> dataset</a:t>
            </a:r>
            <a:endParaRPr sz="1800">
              <a:solidFill>
                <a:srgbClr val="23395C"/>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Large languag</a:t>
            </a:r>
            <a:r>
              <a:rPr lang="en" sz="1800">
                <a:solidFill>
                  <a:srgbClr val="23395D"/>
                </a:solidFill>
                <a:latin typeface="Oswald"/>
                <a:ea typeface="Oswald"/>
                <a:cs typeface="Oswald"/>
                <a:sym typeface="Oswald"/>
              </a:rPr>
              <a:t>e models (LLM)</a:t>
            </a:r>
            <a:br>
              <a:rPr lang="en" sz="1800">
                <a:solidFill>
                  <a:srgbClr val="28426A"/>
                </a:solidFill>
                <a:latin typeface="Oswald"/>
                <a:ea typeface="Oswald"/>
                <a:cs typeface="Oswald"/>
                <a:sym typeface="Oswald"/>
              </a:rPr>
            </a:br>
            <a:endParaRPr sz="1800">
              <a:solidFill>
                <a:srgbClr val="28426A"/>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Generative 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Generat</a:t>
            </a:r>
            <a:r>
              <a:rPr lang="en" sz="1800">
                <a:solidFill>
                  <a:srgbClr val="253B61"/>
                </a:solidFill>
                <a:latin typeface="Oswald"/>
                <a:ea typeface="Oswald"/>
                <a:cs typeface="Oswald"/>
                <a:sym typeface="Oswald"/>
              </a:rPr>
              <a:t>e content</a:t>
            </a:r>
            <a:endParaRPr sz="1800">
              <a:solidFill>
                <a:srgbClr val="253B61"/>
              </a:solidFill>
              <a:latin typeface="Oswald"/>
              <a:ea typeface="Oswald"/>
              <a:cs typeface="Oswald"/>
              <a:sym typeface="Oswald"/>
            </a:endParaRPr>
          </a:p>
          <a:p>
            <a:pPr indent="-342900" lvl="3" marL="18288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Based i</a:t>
            </a:r>
            <a:r>
              <a:rPr lang="en" sz="1800">
                <a:solidFill>
                  <a:srgbClr val="23385B"/>
                </a:solidFill>
                <a:latin typeface="Oswald"/>
                <a:ea typeface="Oswald"/>
                <a:cs typeface="Oswald"/>
                <a:sym typeface="Oswald"/>
              </a:rPr>
              <a:t>n pattern recognition</a:t>
            </a:r>
            <a:endParaRPr sz="1800">
              <a:solidFill>
                <a:srgbClr val="23385B"/>
              </a:solidFill>
              <a:latin typeface="Oswald"/>
              <a:ea typeface="Oswald"/>
              <a:cs typeface="Oswald"/>
              <a:sym typeface="Oswald"/>
            </a:endParaRPr>
          </a:p>
        </p:txBody>
      </p:sp>
      <p:sp>
        <p:nvSpPr>
          <p:cNvPr id="247" name="Google Shape;247;p29"/>
          <p:cNvSpPr/>
          <p:nvPr/>
        </p:nvSpPr>
        <p:spPr>
          <a:xfrm rot="10800000">
            <a:off x="1397000" y="1178125"/>
            <a:ext cx="457200" cy="3786600"/>
          </a:xfrm>
          <a:prstGeom prst="rightBrace">
            <a:avLst>
              <a:gd fmla="val 10293" name="adj1"/>
              <a:gd fmla="val 49303"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9"/>
          <p:cNvSpPr txBox="1"/>
          <p:nvPr/>
        </p:nvSpPr>
        <p:spPr>
          <a:xfrm>
            <a:off x="-431800" y="2435425"/>
            <a:ext cx="1828800" cy="10158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800">
                <a:solidFill>
                  <a:srgbClr val="F3F3F3"/>
                </a:solidFill>
                <a:latin typeface="Oswald"/>
                <a:ea typeface="Oswald"/>
                <a:cs typeface="Oswald"/>
                <a:sym typeface="Oswald"/>
              </a:rPr>
              <a:t>able of learning from data</a:t>
            </a:r>
            <a:endParaRPr sz="1800">
              <a:solidFill>
                <a:srgbClr val="F3F3F3"/>
              </a:solidFill>
              <a:latin typeface="Oswald"/>
              <a:ea typeface="Oswald"/>
              <a:cs typeface="Oswald"/>
              <a:sym typeface="Oswald"/>
            </a:endParaRPr>
          </a:p>
        </p:txBody>
      </p:sp>
      <p:pic>
        <p:nvPicPr>
          <p:cNvPr id="249" name="Google Shape;249;p29"/>
          <p:cNvPicPr preferRelativeResize="0"/>
          <p:nvPr/>
        </p:nvPicPr>
        <p:blipFill rotWithShape="1">
          <a:blip r:embed="rId3">
            <a:alphaModFix/>
          </a:blip>
          <a:srcRect b="2453" l="1915" r="55603" t="2444"/>
          <a:stretch/>
        </p:blipFill>
        <p:spPr>
          <a:xfrm>
            <a:off x="5635175" y="811250"/>
            <a:ext cx="3246676" cy="3200399"/>
          </a:xfrm>
          <a:prstGeom prst="rect">
            <a:avLst/>
          </a:prstGeom>
          <a:noFill/>
          <a:ln>
            <a:noFill/>
          </a:ln>
          <a:effectLst>
            <a:outerShdw blurRad="257175" rotWithShape="0" algn="bl" dir="12420000" dist="38100">
              <a:srgbClr val="B7B7B7">
                <a:alpha val="50000"/>
              </a:srgbClr>
            </a:outerShdw>
          </a:effectLst>
        </p:spPr>
      </p:pic>
      <p:sp>
        <p:nvSpPr>
          <p:cNvPr id="250" name="Google Shape;250;p29"/>
          <p:cNvSpPr/>
          <p:nvPr/>
        </p:nvSpPr>
        <p:spPr>
          <a:xfrm>
            <a:off x="5760350" y="892025"/>
            <a:ext cx="3042000" cy="30540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29"/>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AI, a set of technologies</a:t>
            </a:r>
            <a:endParaRPr sz="3200">
              <a:solidFill>
                <a:srgbClr val="F3F3F3"/>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nvSpPr>
        <p:spPr>
          <a:xfrm>
            <a:off x="1752150" y="1178125"/>
            <a:ext cx="5194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 set of technologies: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 recognition</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ML (machine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Large datasets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DL (Deep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Multilayered dataset</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Large language models (LLM)</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Generative 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Generate content</a:t>
            </a:r>
            <a:endParaRPr sz="1800">
              <a:solidFill>
                <a:srgbClr val="28426A"/>
              </a:solidFill>
              <a:latin typeface="Oswald"/>
              <a:ea typeface="Oswald"/>
              <a:cs typeface="Oswald"/>
              <a:sym typeface="Oswald"/>
            </a:endParaRPr>
          </a:p>
          <a:p>
            <a:pPr indent="-342900" lvl="3" marL="1828800" rtl="0" algn="l">
              <a:spcBef>
                <a:spcPts val="0"/>
              </a:spcBef>
              <a:spcAft>
                <a:spcPts val="0"/>
              </a:spcAft>
              <a:buClr>
                <a:srgbClr val="28426A"/>
              </a:buClr>
              <a:buSzPts val="1800"/>
              <a:buFont typeface="Oswald"/>
              <a:buChar char="●"/>
            </a:pPr>
            <a:r>
              <a:rPr lang="en" sz="1800">
                <a:solidFill>
                  <a:srgbClr val="28426A"/>
                </a:solidFill>
                <a:latin typeface="Oswald"/>
                <a:ea typeface="Oswald"/>
                <a:cs typeface="Oswald"/>
                <a:sym typeface="Oswald"/>
              </a:rPr>
              <a:t>Based in pattern recognition</a:t>
            </a:r>
            <a:endParaRPr sz="1800">
              <a:solidFill>
                <a:srgbClr val="28426A"/>
              </a:solidFill>
              <a:latin typeface="Oswald"/>
              <a:ea typeface="Oswald"/>
              <a:cs typeface="Oswald"/>
              <a:sym typeface="Oswald"/>
            </a:endParaRPr>
          </a:p>
        </p:txBody>
      </p:sp>
      <p:sp>
        <p:nvSpPr>
          <p:cNvPr id="257" name="Google Shape;257;p30"/>
          <p:cNvSpPr/>
          <p:nvPr/>
        </p:nvSpPr>
        <p:spPr>
          <a:xfrm rot="10800000">
            <a:off x="1397000" y="1178125"/>
            <a:ext cx="457200" cy="3786600"/>
          </a:xfrm>
          <a:prstGeom prst="rightBrace">
            <a:avLst>
              <a:gd fmla="val 10293" name="adj1"/>
              <a:gd fmla="val 49303"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30"/>
          <p:cNvSpPr txBox="1"/>
          <p:nvPr/>
        </p:nvSpPr>
        <p:spPr>
          <a:xfrm>
            <a:off x="-431800" y="2435425"/>
            <a:ext cx="1828800" cy="10158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800">
                <a:solidFill>
                  <a:srgbClr val="F3F3F3"/>
                </a:solidFill>
                <a:latin typeface="Oswald"/>
                <a:ea typeface="Oswald"/>
                <a:cs typeface="Oswald"/>
                <a:sym typeface="Oswald"/>
              </a:rPr>
              <a:t>able of learning from data</a:t>
            </a:r>
            <a:endParaRPr sz="1800">
              <a:solidFill>
                <a:srgbClr val="F3F3F3"/>
              </a:solidFill>
              <a:latin typeface="Oswald"/>
              <a:ea typeface="Oswald"/>
              <a:cs typeface="Oswald"/>
              <a:sym typeface="Oswald"/>
            </a:endParaRPr>
          </a:p>
        </p:txBody>
      </p:sp>
      <p:pic>
        <p:nvPicPr>
          <p:cNvPr id="259" name="Google Shape;259;p30"/>
          <p:cNvPicPr preferRelativeResize="0"/>
          <p:nvPr/>
        </p:nvPicPr>
        <p:blipFill rotWithShape="1">
          <a:blip r:embed="rId3">
            <a:alphaModFix/>
          </a:blip>
          <a:srcRect b="2453" l="1915" r="55603" t="2444"/>
          <a:stretch/>
        </p:blipFill>
        <p:spPr>
          <a:xfrm>
            <a:off x="5635175" y="811250"/>
            <a:ext cx="3246676" cy="3200399"/>
          </a:xfrm>
          <a:prstGeom prst="rect">
            <a:avLst/>
          </a:prstGeom>
          <a:noFill/>
          <a:ln>
            <a:noFill/>
          </a:ln>
          <a:effectLst>
            <a:outerShdw blurRad="257175" rotWithShape="0" algn="bl" dir="12420000" dist="38100">
              <a:srgbClr val="B7B7B7">
                <a:alpha val="50000"/>
              </a:srgbClr>
            </a:outerShdw>
          </a:effectLst>
        </p:spPr>
      </p:pic>
      <p:sp>
        <p:nvSpPr>
          <p:cNvPr id="260" name="Google Shape;260;p30"/>
          <p:cNvSpPr/>
          <p:nvPr/>
        </p:nvSpPr>
        <p:spPr>
          <a:xfrm>
            <a:off x="5760350" y="892025"/>
            <a:ext cx="3042000" cy="30540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0"/>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AI, a set of technologies</a:t>
            </a:r>
            <a:endParaRPr sz="3200">
              <a:solidFill>
                <a:srgbClr val="F3F3F3"/>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nvSpPr>
        <p:spPr>
          <a:xfrm>
            <a:off x="1752150" y="1178125"/>
            <a:ext cx="5194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 set of technologies: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 recognition</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ML (machine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Large datasets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DL (Deep Learning)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Multilayered dataset</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Large language models (LLM)</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Generative AI</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Generate content</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Based in pattern recognition</a:t>
            </a:r>
            <a:endParaRPr sz="1800">
              <a:solidFill>
                <a:srgbClr val="F3F3F3"/>
              </a:solidFill>
              <a:latin typeface="Oswald"/>
              <a:ea typeface="Oswald"/>
              <a:cs typeface="Oswald"/>
              <a:sym typeface="Oswald"/>
            </a:endParaRPr>
          </a:p>
        </p:txBody>
      </p:sp>
      <p:sp>
        <p:nvSpPr>
          <p:cNvPr id="267" name="Google Shape;267;p31"/>
          <p:cNvSpPr/>
          <p:nvPr/>
        </p:nvSpPr>
        <p:spPr>
          <a:xfrm rot="10800000">
            <a:off x="1397000" y="1178125"/>
            <a:ext cx="457200" cy="3786600"/>
          </a:xfrm>
          <a:prstGeom prst="rightBrace">
            <a:avLst>
              <a:gd fmla="val 10293" name="adj1"/>
              <a:gd fmla="val 49303"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1"/>
          <p:cNvSpPr txBox="1"/>
          <p:nvPr/>
        </p:nvSpPr>
        <p:spPr>
          <a:xfrm>
            <a:off x="-431800" y="2435425"/>
            <a:ext cx="1828800" cy="10158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800">
                <a:solidFill>
                  <a:srgbClr val="F3F3F3"/>
                </a:solidFill>
                <a:latin typeface="Oswald"/>
                <a:ea typeface="Oswald"/>
                <a:cs typeface="Oswald"/>
                <a:sym typeface="Oswald"/>
              </a:rPr>
              <a:t>able of learning from data</a:t>
            </a:r>
            <a:endParaRPr sz="1800">
              <a:solidFill>
                <a:srgbClr val="F3F3F3"/>
              </a:solidFill>
              <a:latin typeface="Oswald"/>
              <a:ea typeface="Oswald"/>
              <a:cs typeface="Oswald"/>
              <a:sym typeface="Oswald"/>
            </a:endParaRPr>
          </a:p>
        </p:txBody>
      </p:sp>
      <p:pic>
        <p:nvPicPr>
          <p:cNvPr id="269" name="Google Shape;269;p31"/>
          <p:cNvPicPr preferRelativeResize="0"/>
          <p:nvPr/>
        </p:nvPicPr>
        <p:blipFill rotWithShape="1">
          <a:blip r:embed="rId3">
            <a:alphaModFix/>
          </a:blip>
          <a:srcRect b="2453" l="1915" r="55603" t="2444"/>
          <a:stretch/>
        </p:blipFill>
        <p:spPr>
          <a:xfrm>
            <a:off x="5635175" y="811250"/>
            <a:ext cx="3246676" cy="3200399"/>
          </a:xfrm>
          <a:prstGeom prst="rect">
            <a:avLst/>
          </a:prstGeom>
          <a:noFill/>
          <a:ln>
            <a:noFill/>
          </a:ln>
          <a:effectLst>
            <a:outerShdw blurRad="257175" rotWithShape="0" algn="bl" dir="12420000" dist="38100">
              <a:srgbClr val="B7B7B7">
                <a:alpha val="50000"/>
              </a:srgbClr>
            </a:outerShdw>
          </a:effectLst>
        </p:spPr>
      </p:pic>
      <p:sp>
        <p:nvSpPr>
          <p:cNvPr id="270" name="Google Shape;270;p31"/>
          <p:cNvSpPr/>
          <p:nvPr/>
        </p:nvSpPr>
        <p:spPr>
          <a:xfrm>
            <a:off x="5760350" y="892025"/>
            <a:ext cx="3042000" cy="30540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31"/>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AI, a set of technologies</a:t>
            </a:r>
            <a:endParaRPr sz="3200">
              <a:solidFill>
                <a:srgbClr val="F3F3F3"/>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nvSpPr>
        <p:spPr>
          <a:xfrm>
            <a:off x="127450" y="134150"/>
            <a:ext cx="8776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Concepts</a:t>
            </a:r>
            <a:endParaRPr sz="3200">
              <a:solidFill>
                <a:srgbClr val="F3F3F3"/>
              </a:solidFill>
              <a:latin typeface="Oswald"/>
              <a:ea typeface="Oswald"/>
              <a:cs typeface="Oswald"/>
              <a:sym typeface="Oswald"/>
            </a:endParaRPr>
          </a:p>
        </p:txBody>
      </p:sp>
      <p:sp>
        <p:nvSpPr>
          <p:cNvPr id="277" name="Google Shape;277;p32"/>
          <p:cNvSpPr txBox="1"/>
          <p:nvPr/>
        </p:nvSpPr>
        <p:spPr>
          <a:xfrm>
            <a:off x="201600" y="1170300"/>
            <a:ext cx="58392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Concepts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Data: Information</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Algorithm: calculations</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Create model</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Optimize model </a:t>
            </a:r>
            <a:endParaRPr sz="1800">
              <a:solidFill>
                <a:srgbClr val="F3F3F3"/>
              </a:solidFill>
              <a:latin typeface="Oswald"/>
              <a:ea typeface="Oswald"/>
              <a:cs typeface="Oswald"/>
              <a:sym typeface="Oswald"/>
            </a:endParaRPr>
          </a:p>
          <a:p>
            <a:pPr indent="0" lvl="0" marL="1371600" rtl="0" algn="l">
              <a:spcBef>
                <a:spcPts val="0"/>
              </a:spcBef>
              <a:spcAft>
                <a:spcPts val="0"/>
              </a:spcAft>
              <a:buNone/>
            </a:pPr>
            <a:r>
              <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Model</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Mathematical function</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Enable predictions	</a:t>
            </a:r>
            <a:endParaRPr sz="1800">
              <a:solidFill>
                <a:srgbClr val="F3F3F3"/>
              </a:solidFill>
              <a:latin typeface="Oswald"/>
              <a:ea typeface="Oswald"/>
              <a:cs typeface="Oswald"/>
              <a:sym typeface="Oswald"/>
            </a:endParaRPr>
          </a:p>
        </p:txBody>
      </p:sp>
      <p:sp>
        <p:nvSpPr>
          <p:cNvPr id="278" name="Google Shape;278;p32"/>
          <p:cNvSpPr/>
          <p:nvPr/>
        </p:nvSpPr>
        <p:spPr>
          <a:xfrm>
            <a:off x="5137025" y="1123250"/>
            <a:ext cx="3229500" cy="2418900"/>
          </a:xfrm>
          <a:prstGeom prst="frame">
            <a:avLst>
              <a:gd fmla="val 2602" name="adj1"/>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9" name="Google Shape;279;p32"/>
          <p:cNvPicPr preferRelativeResize="0"/>
          <p:nvPr/>
        </p:nvPicPr>
        <p:blipFill rotWithShape="1">
          <a:blip r:embed="rId3">
            <a:alphaModFix/>
          </a:blip>
          <a:srcRect b="12423" l="52491" r="41449" t="82445"/>
          <a:stretch/>
        </p:blipFill>
        <p:spPr>
          <a:xfrm>
            <a:off x="5491138" y="86588"/>
            <a:ext cx="673823" cy="1515574"/>
          </a:xfrm>
          <a:prstGeom prst="rect">
            <a:avLst/>
          </a:prstGeom>
          <a:noFill/>
          <a:ln>
            <a:noFill/>
          </a:ln>
        </p:spPr>
      </p:pic>
      <p:cxnSp>
        <p:nvCxnSpPr>
          <p:cNvPr id="280" name="Google Shape;280;p32"/>
          <p:cNvCxnSpPr/>
          <p:nvPr/>
        </p:nvCxnSpPr>
        <p:spPr>
          <a:xfrm rot="10800000">
            <a:off x="6176575" y="-104450"/>
            <a:ext cx="3600" cy="1284000"/>
          </a:xfrm>
          <a:prstGeom prst="straightConnector1">
            <a:avLst/>
          </a:prstGeom>
          <a:noFill/>
          <a:ln cap="flat" cmpd="sng" w="38100">
            <a:solidFill>
              <a:srgbClr val="EEEEEE"/>
            </a:solidFill>
            <a:prstDash val="solid"/>
            <a:round/>
            <a:headEnd len="med" w="med" type="none"/>
            <a:tailEnd len="med" w="med" type="none"/>
          </a:ln>
        </p:spPr>
      </p:cxnSp>
      <p:cxnSp>
        <p:nvCxnSpPr>
          <p:cNvPr id="281" name="Google Shape;281;p32"/>
          <p:cNvCxnSpPr/>
          <p:nvPr/>
        </p:nvCxnSpPr>
        <p:spPr>
          <a:xfrm rot="10800000">
            <a:off x="5466225" y="-99050"/>
            <a:ext cx="16200" cy="1278600"/>
          </a:xfrm>
          <a:prstGeom prst="straightConnector1">
            <a:avLst/>
          </a:prstGeom>
          <a:noFill/>
          <a:ln cap="flat" cmpd="sng" w="38100">
            <a:solidFill>
              <a:srgbClr val="EEEEEE"/>
            </a:solidFill>
            <a:prstDash val="solid"/>
            <a:round/>
            <a:headEnd len="med" w="med" type="none"/>
            <a:tailEnd len="med" w="med" type="none"/>
          </a:ln>
        </p:spPr>
      </p:cxnSp>
      <p:pic>
        <p:nvPicPr>
          <p:cNvPr id="282" name="Google Shape;282;p32"/>
          <p:cNvPicPr preferRelativeResize="0"/>
          <p:nvPr/>
        </p:nvPicPr>
        <p:blipFill rotWithShape="1">
          <a:blip r:embed="rId3">
            <a:alphaModFix/>
          </a:blip>
          <a:srcRect b="0" l="65795" r="28145" t="94869"/>
          <a:stretch/>
        </p:blipFill>
        <p:spPr>
          <a:xfrm>
            <a:off x="6364425" y="3041300"/>
            <a:ext cx="1505623" cy="1680149"/>
          </a:xfrm>
          <a:prstGeom prst="rect">
            <a:avLst/>
          </a:prstGeom>
          <a:noFill/>
          <a:ln>
            <a:noFill/>
          </a:ln>
        </p:spPr>
      </p:pic>
      <p:cxnSp>
        <p:nvCxnSpPr>
          <p:cNvPr id="283" name="Google Shape;283;p32"/>
          <p:cNvCxnSpPr/>
          <p:nvPr/>
        </p:nvCxnSpPr>
        <p:spPr>
          <a:xfrm flipH="1" rot="10800000">
            <a:off x="6344725" y="3483775"/>
            <a:ext cx="300" cy="1882800"/>
          </a:xfrm>
          <a:prstGeom prst="straightConnector1">
            <a:avLst/>
          </a:prstGeom>
          <a:noFill/>
          <a:ln cap="flat" cmpd="sng" w="38100">
            <a:solidFill>
              <a:srgbClr val="EEEEEE"/>
            </a:solidFill>
            <a:prstDash val="solid"/>
            <a:round/>
            <a:headEnd len="med" w="med" type="none"/>
            <a:tailEnd len="med" w="med" type="none"/>
          </a:ln>
        </p:spPr>
      </p:cxnSp>
      <p:pic>
        <p:nvPicPr>
          <p:cNvPr id="284" name="Google Shape;284;p32"/>
          <p:cNvPicPr preferRelativeResize="0"/>
          <p:nvPr/>
        </p:nvPicPr>
        <p:blipFill>
          <a:blip r:embed="rId4">
            <a:alphaModFix/>
          </a:blip>
          <a:stretch>
            <a:fillRect/>
          </a:stretch>
        </p:blipFill>
        <p:spPr>
          <a:xfrm>
            <a:off x="5388023" y="1423762"/>
            <a:ext cx="2727501" cy="1817876"/>
          </a:xfrm>
          <a:prstGeom prst="rect">
            <a:avLst/>
          </a:prstGeom>
          <a:noFill/>
          <a:ln cap="flat" cmpd="sng" w="19050">
            <a:solidFill>
              <a:srgbClr val="EEEEEE"/>
            </a:solidFill>
            <a:prstDash val="solid"/>
            <a:round/>
            <a:headEnd len="sm" w="sm" type="none"/>
            <a:tailEnd len="sm" w="sm" type="none"/>
          </a:ln>
        </p:spPr>
      </p:pic>
      <p:sp>
        <p:nvSpPr>
          <p:cNvPr id="285" name="Google Shape;285;p32"/>
          <p:cNvSpPr txBox="1"/>
          <p:nvPr/>
        </p:nvSpPr>
        <p:spPr>
          <a:xfrm rot="-5400000">
            <a:off x="5115600" y="293575"/>
            <a:ext cx="14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7538"/>
                </a:solidFill>
              </a:rPr>
              <a:t>information</a:t>
            </a:r>
            <a:endParaRPr>
              <a:solidFill>
                <a:srgbClr val="FE7538"/>
              </a:solidFill>
            </a:endParaRPr>
          </a:p>
        </p:txBody>
      </p:sp>
      <p:cxnSp>
        <p:nvCxnSpPr>
          <p:cNvPr id="286" name="Google Shape;286;p32"/>
          <p:cNvCxnSpPr/>
          <p:nvPr/>
        </p:nvCxnSpPr>
        <p:spPr>
          <a:xfrm flipH="1">
            <a:off x="6033300" y="-53700"/>
            <a:ext cx="7500" cy="1292100"/>
          </a:xfrm>
          <a:prstGeom prst="straightConnector1">
            <a:avLst/>
          </a:prstGeom>
          <a:noFill/>
          <a:ln cap="flat" cmpd="sng" w="9525">
            <a:solidFill>
              <a:srgbClr val="FE7538"/>
            </a:solidFill>
            <a:prstDash val="solid"/>
            <a:round/>
            <a:headEnd len="med" w="med" type="none"/>
            <a:tailEnd len="med" w="med" type="triangle"/>
          </a:ln>
        </p:spPr>
      </p:cxnSp>
      <p:cxnSp>
        <p:nvCxnSpPr>
          <p:cNvPr id="287" name="Google Shape;287;p32"/>
          <p:cNvCxnSpPr/>
          <p:nvPr/>
        </p:nvCxnSpPr>
        <p:spPr>
          <a:xfrm flipH="1">
            <a:off x="7743625" y="3645550"/>
            <a:ext cx="10200" cy="687900"/>
          </a:xfrm>
          <a:prstGeom prst="straightConnector1">
            <a:avLst/>
          </a:prstGeom>
          <a:noFill/>
          <a:ln cap="flat" cmpd="sng" w="9525">
            <a:solidFill>
              <a:srgbClr val="FE7538"/>
            </a:solidFill>
            <a:prstDash val="solid"/>
            <a:round/>
            <a:headEnd len="med" w="med" type="none"/>
            <a:tailEnd len="med" w="med" type="triangle"/>
          </a:ln>
        </p:spPr>
      </p:cxnSp>
      <p:sp>
        <p:nvSpPr>
          <p:cNvPr id="288" name="Google Shape;288;p32"/>
          <p:cNvSpPr txBox="1"/>
          <p:nvPr/>
        </p:nvSpPr>
        <p:spPr>
          <a:xfrm>
            <a:off x="7034800" y="3041300"/>
            <a:ext cx="11679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B7B7B7"/>
                </a:solidFill>
              </a:rPr>
              <a:t>by @freepik</a:t>
            </a:r>
            <a:endParaRPr sz="900">
              <a:solidFill>
                <a:srgbClr val="B7B7B7"/>
              </a:solidFill>
            </a:endParaRPr>
          </a:p>
        </p:txBody>
      </p:sp>
      <p:cxnSp>
        <p:nvCxnSpPr>
          <p:cNvPr id="289" name="Google Shape;289;p32"/>
          <p:cNvCxnSpPr/>
          <p:nvPr/>
        </p:nvCxnSpPr>
        <p:spPr>
          <a:xfrm flipH="1" rot="10800000">
            <a:off x="7889450" y="3483775"/>
            <a:ext cx="300" cy="1882800"/>
          </a:xfrm>
          <a:prstGeom prst="straightConnector1">
            <a:avLst/>
          </a:prstGeom>
          <a:noFill/>
          <a:ln cap="flat" cmpd="sng" w="38100">
            <a:solidFill>
              <a:srgbClr val="EEEEEE"/>
            </a:solidFill>
            <a:prstDash val="solid"/>
            <a:round/>
            <a:headEnd len="med" w="med" type="none"/>
            <a:tailEnd len="med" w="med" type="none"/>
          </a:ln>
        </p:spPr>
      </p:cxnSp>
      <p:grpSp>
        <p:nvGrpSpPr>
          <p:cNvPr id="290" name="Google Shape;290;p32"/>
          <p:cNvGrpSpPr/>
          <p:nvPr/>
        </p:nvGrpSpPr>
        <p:grpSpPr>
          <a:xfrm>
            <a:off x="6394837" y="3708425"/>
            <a:ext cx="1321450" cy="488302"/>
            <a:chOff x="6394837" y="3708425"/>
            <a:chExt cx="1321450" cy="488302"/>
          </a:xfrm>
        </p:grpSpPr>
        <p:pic>
          <p:nvPicPr>
            <p:cNvPr id="291" name="Google Shape;291;p32"/>
            <p:cNvPicPr preferRelativeResize="0"/>
            <p:nvPr/>
          </p:nvPicPr>
          <p:blipFill>
            <a:blip r:embed="rId5">
              <a:alphaModFix/>
            </a:blip>
            <a:stretch>
              <a:fillRect/>
            </a:stretch>
          </p:blipFill>
          <p:spPr>
            <a:xfrm>
              <a:off x="6400437" y="3708425"/>
              <a:ext cx="1315850" cy="488302"/>
            </a:xfrm>
            <a:prstGeom prst="rect">
              <a:avLst/>
            </a:prstGeom>
            <a:noFill/>
            <a:ln>
              <a:noFill/>
            </a:ln>
          </p:spPr>
        </p:pic>
        <p:pic>
          <p:nvPicPr>
            <p:cNvPr id="292" name="Google Shape;292;p32"/>
            <p:cNvPicPr preferRelativeResize="0"/>
            <p:nvPr/>
          </p:nvPicPr>
          <p:blipFill>
            <a:blip r:embed="rId5">
              <a:alphaModFix/>
            </a:blip>
            <a:stretch>
              <a:fillRect/>
            </a:stretch>
          </p:blipFill>
          <p:spPr>
            <a:xfrm>
              <a:off x="6394837" y="3708425"/>
              <a:ext cx="1315850" cy="488302"/>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rgbClr val="F3F3F3"/>
                </a:solidFill>
                <a:latin typeface="Oswald"/>
                <a:ea typeface="Oswald"/>
                <a:cs typeface="Oswald"/>
                <a:sym typeface="Oswald"/>
              </a:rPr>
              <a:t>Artificial Intelligence everywhere</a:t>
            </a:r>
            <a:endParaRPr sz="3200">
              <a:solidFill>
                <a:srgbClr val="F3F3F3"/>
              </a:solidFill>
              <a:latin typeface="Oswald"/>
              <a:ea typeface="Oswald"/>
              <a:cs typeface="Oswald"/>
              <a:sym typeface="Oswald"/>
            </a:endParaRPr>
          </a:p>
        </p:txBody>
      </p:sp>
      <p:sp>
        <p:nvSpPr>
          <p:cNvPr id="86" name="Google Shape;86;p15"/>
          <p:cNvSpPr txBox="1"/>
          <p:nvPr/>
        </p:nvSpPr>
        <p:spPr>
          <a:xfrm>
            <a:off x="127450" y="3944625"/>
            <a:ext cx="58392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Term coined 1955 </a:t>
            </a:r>
            <a:r>
              <a:rPr lang="en" sz="1300">
                <a:solidFill>
                  <a:srgbClr val="F3F3F3"/>
                </a:solidFill>
                <a:latin typeface="Oswald"/>
                <a:ea typeface="Oswald"/>
                <a:cs typeface="Oswald"/>
                <a:sym typeface="Oswald"/>
              </a:rPr>
              <a:t>(stanford university)</a:t>
            </a:r>
            <a:endParaRPr sz="13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Intelligent computer idea since 1990’s</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Big “boooom” 2020’s</a:t>
            </a:r>
            <a:endParaRPr sz="1800">
              <a:solidFill>
                <a:srgbClr val="F3F3F3"/>
              </a:solidFill>
              <a:latin typeface="Oswald"/>
              <a:ea typeface="Oswald"/>
              <a:cs typeface="Oswald"/>
              <a:sym typeface="Oswald"/>
            </a:endParaRPr>
          </a:p>
        </p:txBody>
      </p:sp>
      <p:pic>
        <p:nvPicPr>
          <p:cNvPr id="87" name="Google Shape;87;p15"/>
          <p:cNvPicPr preferRelativeResize="0"/>
          <p:nvPr/>
        </p:nvPicPr>
        <p:blipFill rotWithShape="1">
          <a:blip r:embed="rId3">
            <a:alphaModFix/>
          </a:blip>
          <a:srcRect b="-3362" l="-2279" r="-2279" t="-3372"/>
          <a:stretch/>
        </p:blipFill>
        <p:spPr>
          <a:xfrm>
            <a:off x="127450" y="954675"/>
            <a:ext cx="5839201" cy="2745325"/>
          </a:xfrm>
          <a:prstGeom prst="rect">
            <a:avLst/>
          </a:prstGeom>
          <a:noFill/>
          <a:ln cap="flat" cmpd="sng" w="19050">
            <a:solidFill>
              <a:srgbClr val="3E5C76"/>
            </a:solidFill>
            <a:prstDash val="dash"/>
            <a:round/>
            <a:headEnd len="sm" w="sm" type="none"/>
            <a:tailEnd len="sm" w="sm" type="none"/>
          </a:ln>
        </p:spPr>
      </p:pic>
      <p:sp>
        <p:nvSpPr>
          <p:cNvPr id="88" name="Google Shape;88;p15"/>
          <p:cNvSpPr txBox="1"/>
          <p:nvPr/>
        </p:nvSpPr>
        <p:spPr>
          <a:xfrm>
            <a:off x="2094403" y="3392200"/>
            <a:ext cx="3772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99999"/>
                </a:solidFill>
                <a:latin typeface="Oswald"/>
                <a:ea typeface="Oswald"/>
                <a:cs typeface="Oswald"/>
                <a:sym typeface="Oswald"/>
              </a:rPr>
              <a:t>This montage contains adaptations of real headlines and images from several authors on  freepik</a:t>
            </a:r>
            <a:endParaRPr sz="800">
              <a:solidFill>
                <a:srgbClr val="999999"/>
              </a:solidFill>
              <a:latin typeface="Oswald"/>
              <a:ea typeface="Oswald"/>
              <a:cs typeface="Oswald"/>
              <a:sym typeface="Oswald"/>
            </a:endParaRPr>
          </a:p>
        </p:txBody>
      </p:sp>
      <p:grpSp>
        <p:nvGrpSpPr>
          <p:cNvPr id="89" name="Google Shape;89;p15"/>
          <p:cNvGrpSpPr/>
          <p:nvPr/>
        </p:nvGrpSpPr>
        <p:grpSpPr>
          <a:xfrm>
            <a:off x="6597994" y="3238500"/>
            <a:ext cx="2546006" cy="1905000"/>
            <a:chOff x="6597994" y="3238500"/>
            <a:chExt cx="2546006" cy="1905000"/>
          </a:xfrm>
        </p:grpSpPr>
        <p:pic>
          <p:nvPicPr>
            <p:cNvPr id="90" name="Google Shape;90;p15"/>
            <p:cNvPicPr preferRelativeResize="0"/>
            <p:nvPr/>
          </p:nvPicPr>
          <p:blipFill rotWithShape="1">
            <a:blip r:embed="rId4">
              <a:alphaModFix/>
            </a:blip>
            <a:srcRect b="34156" l="68510" r="13836" t="19598"/>
            <a:stretch/>
          </p:blipFill>
          <p:spPr>
            <a:xfrm>
              <a:off x="7433700" y="3238500"/>
              <a:ext cx="1710300" cy="1905000"/>
            </a:xfrm>
            <a:prstGeom prst="rect">
              <a:avLst/>
            </a:prstGeom>
            <a:noFill/>
            <a:ln>
              <a:noFill/>
            </a:ln>
          </p:spPr>
        </p:pic>
        <p:grpSp>
          <p:nvGrpSpPr>
            <p:cNvPr id="91" name="Google Shape;91;p15"/>
            <p:cNvGrpSpPr/>
            <p:nvPr/>
          </p:nvGrpSpPr>
          <p:grpSpPr>
            <a:xfrm>
              <a:off x="6597994" y="4608175"/>
              <a:ext cx="750713" cy="408650"/>
              <a:chOff x="6929719" y="4539950"/>
              <a:chExt cx="750713" cy="408650"/>
            </a:xfrm>
          </p:grpSpPr>
          <p:pic>
            <p:nvPicPr>
              <p:cNvPr id="92" name="Google Shape;92;p15"/>
              <p:cNvPicPr preferRelativeResize="0"/>
              <p:nvPr/>
            </p:nvPicPr>
            <p:blipFill>
              <a:blip r:embed="rId5">
                <a:alphaModFix/>
              </a:blip>
              <a:stretch>
                <a:fillRect/>
              </a:stretch>
            </p:blipFill>
            <p:spPr>
              <a:xfrm>
                <a:off x="6929719" y="4539950"/>
                <a:ext cx="750713" cy="408650"/>
              </a:xfrm>
              <a:prstGeom prst="rect">
                <a:avLst/>
              </a:prstGeom>
              <a:noFill/>
              <a:ln>
                <a:noFill/>
              </a:ln>
            </p:spPr>
          </p:pic>
          <p:sp>
            <p:nvSpPr>
              <p:cNvPr id="93" name="Google Shape;93;p15"/>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5"/>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5"/>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nvSpPr>
        <p:spPr>
          <a:xfrm>
            <a:off x="127450" y="134150"/>
            <a:ext cx="8776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253C61"/>
                </a:solidFill>
                <a:latin typeface="Oswald"/>
                <a:ea typeface="Oswald"/>
                <a:cs typeface="Oswald"/>
                <a:sym typeface="Oswald"/>
              </a:rPr>
              <a:t>General example:</a:t>
            </a:r>
            <a:endParaRPr sz="3200">
              <a:solidFill>
                <a:srgbClr val="253C61"/>
              </a:solidFill>
              <a:latin typeface="Oswald"/>
              <a:ea typeface="Oswald"/>
              <a:cs typeface="Oswald"/>
              <a:sym typeface="Oswald"/>
            </a:endParaRPr>
          </a:p>
        </p:txBody>
      </p:sp>
      <p:pic>
        <p:nvPicPr>
          <p:cNvPr id="298" name="Google Shape;298;p33"/>
          <p:cNvPicPr preferRelativeResize="0"/>
          <p:nvPr/>
        </p:nvPicPr>
        <p:blipFill rotWithShape="1">
          <a:blip r:embed="rId3">
            <a:alphaModFix/>
          </a:blip>
          <a:srcRect b="0" l="0" r="73132" t="0"/>
          <a:stretch/>
        </p:blipFill>
        <p:spPr>
          <a:xfrm>
            <a:off x="299566" y="869675"/>
            <a:ext cx="1784874" cy="4181775"/>
          </a:xfrm>
          <a:prstGeom prst="rect">
            <a:avLst/>
          </a:prstGeom>
          <a:noFill/>
          <a:ln>
            <a:noFill/>
          </a:ln>
        </p:spPr>
      </p:pic>
      <p:pic>
        <p:nvPicPr>
          <p:cNvPr id="299" name="Google Shape;299;p33"/>
          <p:cNvPicPr preferRelativeResize="0"/>
          <p:nvPr/>
        </p:nvPicPr>
        <p:blipFill rotWithShape="1">
          <a:blip r:embed="rId3">
            <a:alphaModFix/>
          </a:blip>
          <a:srcRect b="26308" l="27068" r="27423" t="0"/>
          <a:stretch/>
        </p:blipFill>
        <p:spPr>
          <a:xfrm>
            <a:off x="2084450" y="756025"/>
            <a:ext cx="4102524" cy="4181775"/>
          </a:xfrm>
          <a:prstGeom prst="rect">
            <a:avLst/>
          </a:prstGeom>
          <a:noFill/>
          <a:ln>
            <a:noFill/>
          </a:ln>
        </p:spPr>
      </p:pic>
      <p:pic>
        <p:nvPicPr>
          <p:cNvPr id="300" name="Google Shape;300;p33"/>
          <p:cNvPicPr preferRelativeResize="0"/>
          <p:nvPr/>
        </p:nvPicPr>
        <p:blipFill rotWithShape="1">
          <a:blip r:embed="rId3">
            <a:alphaModFix/>
          </a:blip>
          <a:srcRect b="73654" l="73013" r="0" t="3965"/>
          <a:stretch/>
        </p:blipFill>
        <p:spPr>
          <a:xfrm>
            <a:off x="6186975" y="1021525"/>
            <a:ext cx="2432749" cy="1270000"/>
          </a:xfrm>
          <a:prstGeom prst="rect">
            <a:avLst/>
          </a:prstGeom>
          <a:noFill/>
          <a:ln>
            <a:noFill/>
          </a:ln>
        </p:spPr>
      </p:pic>
      <p:pic>
        <p:nvPicPr>
          <p:cNvPr id="301" name="Google Shape;301;p33"/>
          <p:cNvPicPr preferRelativeResize="0"/>
          <p:nvPr/>
        </p:nvPicPr>
        <p:blipFill>
          <a:blip r:embed="rId4">
            <a:alphaModFix/>
          </a:blip>
          <a:stretch>
            <a:fillRect/>
          </a:stretch>
        </p:blipFill>
        <p:spPr>
          <a:xfrm>
            <a:off x="8202700" y="4602650"/>
            <a:ext cx="730300" cy="50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4"/>
          <p:cNvSpPr txBox="1"/>
          <p:nvPr/>
        </p:nvSpPr>
        <p:spPr>
          <a:xfrm>
            <a:off x="127450" y="134150"/>
            <a:ext cx="8776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253C61"/>
                </a:solidFill>
                <a:latin typeface="Oswald"/>
                <a:ea typeface="Oswald"/>
                <a:cs typeface="Oswald"/>
                <a:sym typeface="Oswald"/>
              </a:rPr>
              <a:t>Generative AI example:</a:t>
            </a:r>
            <a:endParaRPr sz="3200">
              <a:solidFill>
                <a:srgbClr val="253C61"/>
              </a:solidFill>
              <a:latin typeface="Oswald"/>
              <a:ea typeface="Oswald"/>
              <a:cs typeface="Oswald"/>
              <a:sym typeface="Oswald"/>
            </a:endParaRPr>
          </a:p>
        </p:txBody>
      </p:sp>
      <p:pic>
        <p:nvPicPr>
          <p:cNvPr id="307" name="Google Shape;307;p34"/>
          <p:cNvPicPr preferRelativeResize="0"/>
          <p:nvPr/>
        </p:nvPicPr>
        <p:blipFill rotWithShape="1">
          <a:blip r:embed="rId3">
            <a:alphaModFix/>
          </a:blip>
          <a:srcRect b="46828" l="27068" r="27423" t="0"/>
          <a:stretch/>
        </p:blipFill>
        <p:spPr>
          <a:xfrm>
            <a:off x="2084450" y="756025"/>
            <a:ext cx="4102524" cy="3017350"/>
          </a:xfrm>
          <a:prstGeom prst="rect">
            <a:avLst/>
          </a:prstGeom>
          <a:noFill/>
          <a:ln>
            <a:noFill/>
          </a:ln>
        </p:spPr>
      </p:pic>
      <p:pic>
        <p:nvPicPr>
          <p:cNvPr id="308" name="Google Shape;308;p34"/>
          <p:cNvPicPr preferRelativeResize="0"/>
          <p:nvPr/>
        </p:nvPicPr>
        <p:blipFill>
          <a:blip r:embed="rId4">
            <a:alphaModFix/>
          </a:blip>
          <a:stretch>
            <a:fillRect/>
          </a:stretch>
        </p:blipFill>
        <p:spPr>
          <a:xfrm>
            <a:off x="355225" y="941025"/>
            <a:ext cx="1630725" cy="1630725"/>
          </a:xfrm>
          <a:prstGeom prst="rect">
            <a:avLst/>
          </a:prstGeom>
          <a:noFill/>
          <a:ln>
            <a:noFill/>
          </a:ln>
        </p:spPr>
      </p:pic>
      <p:sp>
        <p:nvSpPr>
          <p:cNvPr id="309" name="Google Shape;309;p34"/>
          <p:cNvSpPr txBox="1"/>
          <p:nvPr/>
        </p:nvSpPr>
        <p:spPr>
          <a:xfrm>
            <a:off x="127450" y="2701525"/>
            <a:ext cx="215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253C61"/>
                </a:solidFill>
                <a:latin typeface="Oswald"/>
                <a:ea typeface="Oswald"/>
                <a:cs typeface="Oswald"/>
                <a:sym typeface="Oswald"/>
              </a:rPr>
              <a:t>real world data</a:t>
            </a:r>
            <a:endParaRPr sz="2000">
              <a:solidFill>
                <a:srgbClr val="253C61"/>
              </a:solidFill>
              <a:latin typeface="Oswald"/>
              <a:ea typeface="Oswald"/>
              <a:cs typeface="Oswald"/>
              <a:sym typeface="Oswald"/>
            </a:endParaRPr>
          </a:p>
        </p:txBody>
      </p:sp>
      <p:grpSp>
        <p:nvGrpSpPr>
          <p:cNvPr id="310" name="Google Shape;310;p34"/>
          <p:cNvGrpSpPr/>
          <p:nvPr/>
        </p:nvGrpSpPr>
        <p:grpSpPr>
          <a:xfrm>
            <a:off x="6285475" y="941025"/>
            <a:ext cx="2153100" cy="1999200"/>
            <a:chOff x="6285475" y="941025"/>
            <a:chExt cx="2153100" cy="1999200"/>
          </a:xfrm>
        </p:grpSpPr>
        <p:sp>
          <p:nvSpPr>
            <p:cNvPr id="311" name="Google Shape;311;p34"/>
            <p:cNvSpPr/>
            <p:nvPr/>
          </p:nvSpPr>
          <p:spPr>
            <a:xfrm>
              <a:off x="6546625" y="941025"/>
              <a:ext cx="1630800" cy="1999200"/>
            </a:xfrm>
            <a:prstGeom prst="roundRect">
              <a:avLst>
                <a:gd fmla="val 16667" name="adj"/>
              </a:avLst>
            </a:prstGeom>
            <a:solidFill>
              <a:srgbClr val="243A5E"/>
            </a:solidFill>
            <a:ln cap="flat" cmpd="sng" w="2857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34"/>
            <p:cNvSpPr txBox="1"/>
            <p:nvPr/>
          </p:nvSpPr>
          <p:spPr>
            <a:xfrm>
              <a:off x="6285475" y="1072050"/>
              <a:ext cx="215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FFFFFF"/>
                  </a:solidFill>
                  <a:latin typeface="Oswald"/>
                  <a:ea typeface="Oswald"/>
                  <a:cs typeface="Oswald"/>
                  <a:sym typeface="Oswald"/>
                </a:rPr>
                <a:t>prompt</a:t>
              </a:r>
              <a:endParaRPr sz="2000">
                <a:solidFill>
                  <a:srgbClr val="FFFFFF"/>
                </a:solidFill>
                <a:latin typeface="Oswald"/>
                <a:ea typeface="Oswald"/>
                <a:cs typeface="Oswald"/>
                <a:sym typeface="Oswald"/>
              </a:endParaRPr>
            </a:p>
          </p:txBody>
        </p:sp>
        <p:cxnSp>
          <p:nvCxnSpPr>
            <p:cNvPr id="313" name="Google Shape;313;p34"/>
            <p:cNvCxnSpPr/>
            <p:nvPr/>
          </p:nvCxnSpPr>
          <p:spPr>
            <a:xfrm>
              <a:off x="6763675" y="1645025"/>
              <a:ext cx="1196700" cy="4200"/>
            </a:xfrm>
            <a:prstGeom prst="straightConnector1">
              <a:avLst/>
            </a:prstGeom>
            <a:noFill/>
            <a:ln cap="flat" cmpd="sng" w="9525">
              <a:solidFill>
                <a:srgbClr val="EFEFEF"/>
              </a:solidFill>
              <a:prstDash val="solid"/>
              <a:round/>
              <a:headEnd len="med" w="med" type="none"/>
              <a:tailEnd len="med" w="med" type="none"/>
            </a:ln>
          </p:spPr>
        </p:cxnSp>
        <p:cxnSp>
          <p:nvCxnSpPr>
            <p:cNvPr id="314" name="Google Shape;314;p34"/>
            <p:cNvCxnSpPr/>
            <p:nvPr/>
          </p:nvCxnSpPr>
          <p:spPr>
            <a:xfrm>
              <a:off x="6763675" y="1805875"/>
              <a:ext cx="1196700" cy="4200"/>
            </a:xfrm>
            <a:prstGeom prst="straightConnector1">
              <a:avLst/>
            </a:prstGeom>
            <a:noFill/>
            <a:ln cap="flat" cmpd="sng" w="9525">
              <a:solidFill>
                <a:srgbClr val="EFEFEF"/>
              </a:solidFill>
              <a:prstDash val="solid"/>
              <a:round/>
              <a:headEnd len="med" w="med" type="none"/>
              <a:tailEnd len="med" w="med" type="none"/>
            </a:ln>
          </p:spPr>
        </p:cxnSp>
        <p:cxnSp>
          <p:nvCxnSpPr>
            <p:cNvPr id="315" name="Google Shape;315;p34"/>
            <p:cNvCxnSpPr/>
            <p:nvPr/>
          </p:nvCxnSpPr>
          <p:spPr>
            <a:xfrm>
              <a:off x="6763675" y="1966725"/>
              <a:ext cx="1196700" cy="4200"/>
            </a:xfrm>
            <a:prstGeom prst="straightConnector1">
              <a:avLst/>
            </a:prstGeom>
            <a:noFill/>
            <a:ln cap="flat" cmpd="sng" w="9525">
              <a:solidFill>
                <a:srgbClr val="EFEFEF"/>
              </a:solidFill>
              <a:prstDash val="solid"/>
              <a:round/>
              <a:headEnd len="med" w="med" type="none"/>
              <a:tailEnd len="med" w="med" type="none"/>
            </a:ln>
          </p:spPr>
        </p:cxnSp>
        <p:cxnSp>
          <p:nvCxnSpPr>
            <p:cNvPr id="316" name="Google Shape;316;p34"/>
            <p:cNvCxnSpPr/>
            <p:nvPr/>
          </p:nvCxnSpPr>
          <p:spPr>
            <a:xfrm>
              <a:off x="6763675" y="2127575"/>
              <a:ext cx="1196700" cy="4200"/>
            </a:xfrm>
            <a:prstGeom prst="straightConnector1">
              <a:avLst/>
            </a:prstGeom>
            <a:noFill/>
            <a:ln cap="flat" cmpd="sng" w="9525">
              <a:solidFill>
                <a:srgbClr val="EFEFEF"/>
              </a:solidFill>
              <a:prstDash val="solid"/>
              <a:round/>
              <a:headEnd len="med" w="med" type="none"/>
              <a:tailEnd len="med" w="med" type="none"/>
            </a:ln>
          </p:spPr>
        </p:cxnSp>
        <p:cxnSp>
          <p:nvCxnSpPr>
            <p:cNvPr id="317" name="Google Shape;317;p34"/>
            <p:cNvCxnSpPr/>
            <p:nvPr/>
          </p:nvCxnSpPr>
          <p:spPr>
            <a:xfrm>
              <a:off x="6763675" y="2234350"/>
              <a:ext cx="1196700" cy="4200"/>
            </a:xfrm>
            <a:prstGeom prst="straightConnector1">
              <a:avLst/>
            </a:prstGeom>
            <a:noFill/>
            <a:ln cap="flat" cmpd="sng" w="9525">
              <a:solidFill>
                <a:srgbClr val="EFEFEF"/>
              </a:solidFill>
              <a:prstDash val="solid"/>
              <a:round/>
              <a:headEnd len="med" w="med" type="none"/>
              <a:tailEnd len="med" w="med" type="none"/>
            </a:ln>
          </p:spPr>
        </p:cxnSp>
        <p:cxnSp>
          <p:nvCxnSpPr>
            <p:cNvPr id="318" name="Google Shape;318;p34"/>
            <p:cNvCxnSpPr/>
            <p:nvPr/>
          </p:nvCxnSpPr>
          <p:spPr>
            <a:xfrm>
              <a:off x="6763675" y="2395200"/>
              <a:ext cx="1196700" cy="4200"/>
            </a:xfrm>
            <a:prstGeom prst="straightConnector1">
              <a:avLst/>
            </a:prstGeom>
            <a:noFill/>
            <a:ln cap="flat" cmpd="sng" w="9525">
              <a:solidFill>
                <a:srgbClr val="EFEFEF"/>
              </a:solidFill>
              <a:prstDash val="solid"/>
              <a:round/>
              <a:headEnd len="med" w="med" type="none"/>
              <a:tailEnd len="med" w="med" type="none"/>
            </a:ln>
          </p:spPr>
        </p:cxnSp>
        <p:cxnSp>
          <p:nvCxnSpPr>
            <p:cNvPr id="319" name="Google Shape;319;p34"/>
            <p:cNvCxnSpPr/>
            <p:nvPr/>
          </p:nvCxnSpPr>
          <p:spPr>
            <a:xfrm>
              <a:off x="6763675" y="2556050"/>
              <a:ext cx="1196700" cy="4200"/>
            </a:xfrm>
            <a:prstGeom prst="straightConnector1">
              <a:avLst/>
            </a:prstGeom>
            <a:noFill/>
            <a:ln cap="flat" cmpd="sng" w="9525">
              <a:solidFill>
                <a:srgbClr val="EFEFEF"/>
              </a:solidFill>
              <a:prstDash val="solid"/>
              <a:round/>
              <a:headEnd len="med" w="med" type="none"/>
              <a:tailEnd len="med" w="med" type="none"/>
            </a:ln>
          </p:spPr>
        </p:cxnSp>
        <p:cxnSp>
          <p:nvCxnSpPr>
            <p:cNvPr id="320" name="Google Shape;320;p34"/>
            <p:cNvCxnSpPr/>
            <p:nvPr/>
          </p:nvCxnSpPr>
          <p:spPr>
            <a:xfrm>
              <a:off x="6763675" y="2716900"/>
              <a:ext cx="1196700" cy="4200"/>
            </a:xfrm>
            <a:prstGeom prst="straightConnector1">
              <a:avLst/>
            </a:prstGeom>
            <a:noFill/>
            <a:ln cap="flat" cmpd="sng" w="9525">
              <a:solidFill>
                <a:srgbClr val="EFEFEF"/>
              </a:solidFill>
              <a:prstDash val="solid"/>
              <a:round/>
              <a:headEnd len="med" w="med" type="none"/>
              <a:tailEnd len="med" w="med" type="none"/>
            </a:ln>
          </p:spPr>
        </p:cxnSp>
      </p:grpSp>
      <p:pic>
        <p:nvPicPr>
          <p:cNvPr id="321" name="Google Shape;321;p34"/>
          <p:cNvPicPr preferRelativeResize="0"/>
          <p:nvPr/>
        </p:nvPicPr>
        <p:blipFill>
          <a:blip r:embed="rId5">
            <a:alphaModFix/>
          </a:blip>
          <a:stretch>
            <a:fillRect/>
          </a:stretch>
        </p:blipFill>
        <p:spPr>
          <a:xfrm>
            <a:off x="5812025" y="4132314"/>
            <a:ext cx="730300" cy="730321"/>
          </a:xfrm>
          <a:prstGeom prst="rect">
            <a:avLst/>
          </a:prstGeom>
          <a:noFill/>
          <a:ln>
            <a:noFill/>
          </a:ln>
        </p:spPr>
      </p:pic>
      <p:pic>
        <p:nvPicPr>
          <p:cNvPr id="322" name="Google Shape;322;p34"/>
          <p:cNvPicPr preferRelativeResize="0"/>
          <p:nvPr/>
        </p:nvPicPr>
        <p:blipFill>
          <a:blip r:embed="rId6">
            <a:alphaModFix/>
          </a:blip>
          <a:stretch>
            <a:fillRect/>
          </a:stretch>
        </p:blipFill>
        <p:spPr>
          <a:xfrm>
            <a:off x="3046625" y="4077475"/>
            <a:ext cx="840000" cy="840000"/>
          </a:xfrm>
          <a:prstGeom prst="rect">
            <a:avLst/>
          </a:prstGeom>
          <a:noFill/>
          <a:ln>
            <a:noFill/>
          </a:ln>
        </p:spPr>
      </p:pic>
      <p:pic>
        <p:nvPicPr>
          <p:cNvPr id="323" name="Google Shape;323;p34"/>
          <p:cNvPicPr preferRelativeResize="0"/>
          <p:nvPr/>
        </p:nvPicPr>
        <p:blipFill rotWithShape="1">
          <a:blip r:embed="rId7">
            <a:alphaModFix/>
          </a:blip>
          <a:srcRect b="4198" l="5046" r="5324" t="4335"/>
          <a:stretch/>
        </p:blipFill>
        <p:spPr>
          <a:xfrm>
            <a:off x="4034750" y="4124867"/>
            <a:ext cx="730200" cy="745200"/>
          </a:xfrm>
          <a:prstGeom prst="roundRect">
            <a:avLst>
              <a:gd fmla="val 6705" name="adj"/>
            </a:avLst>
          </a:prstGeom>
          <a:noFill/>
          <a:ln cap="flat" cmpd="sng" w="28575">
            <a:solidFill>
              <a:srgbClr val="000000"/>
            </a:solidFill>
            <a:prstDash val="solid"/>
            <a:round/>
            <a:headEnd len="sm" w="sm" type="none"/>
            <a:tailEnd len="sm" w="sm" type="none"/>
          </a:ln>
        </p:spPr>
      </p:pic>
      <p:pic>
        <p:nvPicPr>
          <p:cNvPr id="324" name="Google Shape;324;p34"/>
          <p:cNvPicPr preferRelativeResize="0"/>
          <p:nvPr/>
        </p:nvPicPr>
        <p:blipFill>
          <a:blip r:embed="rId8">
            <a:alphaModFix/>
          </a:blip>
          <a:stretch>
            <a:fillRect/>
          </a:stretch>
        </p:blipFill>
        <p:spPr>
          <a:xfrm>
            <a:off x="4913075" y="4085825"/>
            <a:ext cx="823300" cy="823300"/>
          </a:xfrm>
          <a:prstGeom prst="rect">
            <a:avLst/>
          </a:prstGeom>
          <a:noFill/>
          <a:ln>
            <a:noFill/>
          </a:ln>
        </p:spPr>
      </p:pic>
      <p:pic>
        <p:nvPicPr>
          <p:cNvPr id="325" name="Google Shape;325;p34"/>
          <p:cNvPicPr preferRelativeResize="0"/>
          <p:nvPr/>
        </p:nvPicPr>
        <p:blipFill>
          <a:blip r:embed="rId9">
            <a:alphaModFix/>
          </a:blip>
          <a:stretch>
            <a:fillRect/>
          </a:stretch>
        </p:blipFill>
        <p:spPr>
          <a:xfrm>
            <a:off x="8202700" y="4602650"/>
            <a:ext cx="730300" cy="50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35"/>
          <p:cNvGrpSpPr/>
          <p:nvPr/>
        </p:nvGrpSpPr>
        <p:grpSpPr>
          <a:xfrm>
            <a:off x="6597994" y="3238500"/>
            <a:ext cx="2546006" cy="1905000"/>
            <a:chOff x="6597994" y="3238500"/>
            <a:chExt cx="2546006" cy="1905000"/>
          </a:xfrm>
        </p:grpSpPr>
        <p:pic>
          <p:nvPicPr>
            <p:cNvPr id="331" name="Google Shape;331;p35"/>
            <p:cNvPicPr preferRelativeResize="0"/>
            <p:nvPr/>
          </p:nvPicPr>
          <p:blipFill rotWithShape="1">
            <a:blip r:embed="rId3">
              <a:alphaModFix/>
            </a:blip>
            <a:srcRect b="34156" l="68510" r="13836" t="19598"/>
            <a:stretch/>
          </p:blipFill>
          <p:spPr>
            <a:xfrm>
              <a:off x="7433700" y="3238500"/>
              <a:ext cx="1710300" cy="1905000"/>
            </a:xfrm>
            <a:prstGeom prst="rect">
              <a:avLst/>
            </a:prstGeom>
            <a:noFill/>
            <a:ln>
              <a:noFill/>
            </a:ln>
          </p:spPr>
        </p:pic>
        <p:grpSp>
          <p:nvGrpSpPr>
            <p:cNvPr id="332" name="Google Shape;332;p35"/>
            <p:cNvGrpSpPr/>
            <p:nvPr/>
          </p:nvGrpSpPr>
          <p:grpSpPr>
            <a:xfrm>
              <a:off x="6597994" y="4608175"/>
              <a:ext cx="750713" cy="408650"/>
              <a:chOff x="6929719" y="4539950"/>
              <a:chExt cx="750713" cy="408650"/>
            </a:xfrm>
          </p:grpSpPr>
          <p:pic>
            <p:nvPicPr>
              <p:cNvPr id="333" name="Google Shape;333;p35"/>
              <p:cNvPicPr preferRelativeResize="0"/>
              <p:nvPr/>
            </p:nvPicPr>
            <p:blipFill>
              <a:blip r:embed="rId4">
                <a:alphaModFix/>
              </a:blip>
              <a:stretch>
                <a:fillRect/>
              </a:stretch>
            </p:blipFill>
            <p:spPr>
              <a:xfrm>
                <a:off x="6929719" y="4539950"/>
                <a:ext cx="750713" cy="408650"/>
              </a:xfrm>
              <a:prstGeom prst="rect">
                <a:avLst/>
              </a:prstGeom>
              <a:noFill/>
              <a:ln>
                <a:noFill/>
              </a:ln>
            </p:spPr>
          </p:pic>
          <p:sp>
            <p:nvSpPr>
              <p:cNvPr id="334" name="Google Shape;334;p35"/>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35"/>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35"/>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37" name="Google Shape;337;p35"/>
          <p:cNvSpPr txBox="1"/>
          <p:nvPr/>
        </p:nvSpPr>
        <p:spPr>
          <a:xfrm>
            <a:off x="127450" y="134150"/>
            <a:ext cx="8776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products </a:t>
            </a:r>
            <a:r>
              <a:rPr lang="en" sz="1900">
                <a:solidFill>
                  <a:srgbClr val="F3F3F3"/>
                </a:solidFill>
                <a:latin typeface="Oswald"/>
                <a:ea typeface="Oswald"/>
                <a:cs typeface="Oswald"/>
                <a:sym typeface="Oswald"/>
              </a:rPr>
              <a:t>(examples)</a:t>
            </a:r>
            <a:endParaRPr sz="1900">
              <a:solidFill>
                <a:srgbClr val="F3F3F3"/>
              </a:solidFill>
              <a:latin typeface="Oswald"/>
              <a:ea typeface="Oswald"/>
              <a:cs typeface="Oswald"/>
              <a:sym typeface="Oswald"/>
            </a:endParaRPr>
          </a:p>
        </p:txBody>
      </p:sp>
      <p:pic>
        <p:nvPicPr>
          <p:cNvPr id="338" name="Google Shape;338;p35"/>
          <p:cNvPicPr preferRelativeResize="0"/>
          <p:nvPr/>
        </p:nvPicPr>
        <p:blipFill>
          <a:blip r:embed="rId5">
            <a:alphaModFix/>
          </a:blip>
          <a:stretch>
            <a:fillRect/>
          </a:stretch>
        </p:blipFill>
        <p:spPr>
          <a:xfrm>
            <a:off x="3596775" y="1566044"/>
            <a:ext cx="900549" cy="443238"/>
          </a:xfrm>
          <a:prstGeom prst="rect">
            <a:avLst/>
          </a:prstGeom>
          <a:noFill/>
          <a:ln>
            <a:noFill/>
          </a:ln>
        </p:spPr>
      </p:pic>
      <p:sp>
        <p:nvSpPr>
          <p:cNvPr id="339" name="Google Shape;339;p35"/>
          <p:cNvSpPr txBox="1"/>
          <p:nvPr/>
        </p:nvSpPr>
        <p:spPr>
          <a:xfrm>
            <a:off x="271425" y="1269150"/>
            <a:ext cx="24186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Copilot (Microsoft)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ChatGPT (OpenAI)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Dalle-4 (OpenAI)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Gemini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Elicit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etc …</a:t>
            </a:r>
            <a:endParaRPr sz="1800">
              <a:solidFill>
                <a:srgbClr val="F3F3F3"/>
              </a:solidFill>
              <a:latin typeface="Oswald"/>
              <a:ea typeface="Oswald"/>
              <a:cs typeface="Oswald"/>
              <a:sym typeface="Oswald"/>
            </a:endParaRPr>
          </a:p>
        </p:txBody>
      </p:sp>
      <p:sp>
        <p:nvSpPr>
          <p:cNvPr id="340" name="Google Shape;340;p35"/>
          <p:cNvSpPr txBox="1"/>
          <p:nvPr/>
        </p:nvSpPr>
        <p:spPr>
          <a:xfrm>
            <a:off x="4356300" y="1449350"/>
            <a:ext cx="176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3F3F3"/>
                </a:solidFill>
                <a:latin typeface="Calibri"/>
                <a:ea typeface="Calibri"/>
                <a:cs typeface="Calibri"/>
                <a:sym typeface="Calibri"/>
              </a:rPr>
              <a:t>Copilot</a:t>
            </a:r>
            <a:endParaRPr sz="3000">
              <a:solidFill>
                <a:srgbClr val="F3F3F3"/>
              </a:solidFill>
              <a:latin typeface="Calibri"/>
              <a:ea typeface="Calibri"/>
              <a:cs typeface="Calibri"/>
              <a:sym typeface="Calibri"/>
            </a:endParaRPr>
          </a:p>
        </p:txBody>
      </p:sp>
      <p:pic>
        <p:nvPicPr>
          <p:cNvPr id="341" name="Google Shape;341;p35"/>
          <p:cNvPicPr preferRelativeResize="0"/>
          <p:nvPr/>
        </p:nvPicPr>
        <p:blipFill>
          <a:blip r:embed="rId6">
            <a:alphaModFix/>
          </a:blip>
          <a:stretch>
            <a:fillRect/>
          </a:stretch>
        </p:blipFill>
        <p:spPr>
          <a:xfrm>
            <a:off x="3830250" y="2110909"/>
            <a:ext cx="1766400" cy="480408"/>
          </a:xfrm>
          <a:prstGeom prst="rect">
            <a:avLst/>
          </a:prstGeom>
          <a:noFill/>
          <a:ln>
            <a:noFill/>
          </a:ln>
        </p:spPr>
      </p:pic>
      <p:pic>
        <p:nvPicPr>
          <p:cNvPr id="342" name="Google Shape;342;p35"/>
          <p:cNvPicPr preferRelativeResize="0"/>
          <p:nvPr/>
        </p:nvPicPr>
        <p:blipFill>
          <a:blip r:embed="rId7">
            <a:alphaModFix/>
          </a:blip>
          <a:stretch>
            <a:fillRect/>
          </a:stretch>
        </p:blipFill>
        <p:spPr>
          <a:xfrm>
            <a:off x="3919622" y="2733977"/>
            <a:ext cx="1587656" cy="587675"/>
          </a:xfrm>
          <a:prstGeom prst="rect">
            <a:avLst/>
          </a:prstGeom>
          <a:noFill/>
          <a:ln>
            <a:noFill/>
          </a:ln>
        </p:spPr>
      </p:pic>
      <p:pic>
        <p:nvPicPr>
          <p:cNvPr id="343" name="Google Shape;343;p35"/>
          <p:cNvPicPr preferRelativeResize="0"/>
          <p:nvPr/>
        </p:nvPicPr>
        <p:blipFill>
          <a:blip r:embed="rId8">
            <a:alphaModFix/>
          </a:blip>
          <a:stretch>
            <a:fillRect/>
          </a:stretch>
        </p:blipFill>
        <p:spPr>
          <a:xfrm>
            <a:off x="3809163" y="3464338"/>
            <a:ext cx="1808566" cy="480400"/>
          </a:xfrm>
          <a:prstGeom prst="rect">
            <a:avLst/>
          </a:prstGeom>
          <a:noFill/>
          <a:ln>
            <a:noFill/>
          </a:ln>
        </p:spPr>
      </p:pic>
      <p:cxnSp>
        <p:nvCxnSpPr>
          <p:cNvPr id="344" name="Google Shape;344;p35"/>
          <p:cNvCxnSpPr/>
          <p:nvPr/>
        </p:nvCxnSpPr>
        <p:spPr>
          <a:xfrm>
            <a:off x="2679550" y="1674725"/>
            <a:ext cx="10500" cy="26271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6"/>
          <p:cNvSpPr txBox="1"/>
          <p:nvPr/>
        </p:nvSpPr>
        <p:spPr>
          <a:xfrm>
            <a:off x="271425" y="1269150"/>
            <a:ext cx="2659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Copilot (Microsoft)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ChatGPT (OpenAI)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Dalle-4 (OpenAI)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Gemini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Elicit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etc …</a:t>
            </a:r>
            <a:endParaRPr sz="1800">
              <a:solidFill>
                <a:srgbClr val="F3F3F3"/>
              </a:solidFill>
              <a:latin typeface="Oswald"/>
              <a:ea typeface="Oswald"/>
              <a:cs typeface="Oswald"/>
              <a:sym typeface="Oswald"/>
            </a:endParaRPr>
          </a:p>
        </p:txBody>
      </p:sp>
      <p:sp>
        <p:nvSpPr>
          <p:cNvPr id="350" name="Google Shape;350;p36"/>
          <p:cNvSpPr txBox="1"/>
          <p:nvPr/>
        </p:nvSpPr>
        <p:spPr>
          <a:xfrm>
            <a:off x="2930625" y="782688"/>
            <a:ext cx="5453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3F3F3"/>
                </a:solidFill>
                <a:latin typeface="Oswald"/>
                <a:ea typeface="Oswald"/>
                <a:cs typeface="Oswald"/>
                <a:sym typeface="Oswald"/>
              </a:rPr>
              <a:t>Model                     vs                     Product</a:t>
            </a:r>
            <a:endParaRPr sz="1800">
              <a:solidFill>
                <a:srgbClr val="F3F3F3"/>
              </a:solidFill>
              <a:latin typeface="Oswald"/>
              <a:ea typeface="Oswald"/>
              <a:cs typeface="Oswald"/>
              <a:sym typeface="Oswald"/>
            </a:endParaRPr>
          </a:p>
        </p:txBody>
      </p:sp>
      <p:cxnSp>
        <p:nvCxnSpPr>
          <p:cNvPr id="351" name="Google Shape;351;p36"/>
          <p:cNvCxnSpPr/>
          <p:nvPr/>
        </p:nvCxnSpPr>
        <p:spPr>
          <a:xfrm>
            <a:off x="2679550" y="1674725"/>
            <a:ext cx="10500" cy="2627100"/>
          </a:xfrm>
          <a:prstGeom prst="straightConnector1">
            <a:avLst/>
          </a:prstGeom>
          <a:noFill/>
          <a:ln cap="flat" cmpd="sng" w="9525">
            <a:solidFill>
              <a:srgbClr val="B7B7B7"/>
            </a:solidFill>
            <a:prstDash val="solid"/>
            <a:round/>
            <a:headEnd len="med" w="med" type="none"/>
            <a:tailEnd len="med" w="med" type="none"/>
          </a:ln>
        </p:spPr>
      </p:cxnSp>
      <p:sp>
        <p:nvSpPr>
          <p:cNvPr id="352" name="Google Shape;352;p36"/>
          <p:cNvSpPr txBox="1"/>
          <p:nvPr/>
        </p:nvSpPr>
        <p:spPr>
          <a:xfrm>
            <a:off x="127450" y="134150"/>
            <a:ext cx="8776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products </a:t>
            </a:r>
            <a:r>
              <a:rPr lang="en" sz="1900">
                <a:solidFill>
                  <a:srgbClr val="F3F3F3"/>
                </a:solidFill>
                <a:latin typeface="Oswald"/>
                <a:ea typeface="Oswald"/>
                <a:cs typeface="Oswald"/>
                <a:sym typeface="Oswald"/>
              </a:rPr>
              <a:t>(examples)</a:t>
            </a:r>
            <a:endParaRPr sz="1900">
              <a:solidFill>
                <a:srgbClr val="F3F3F3"/>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7"/>
          <p:cNvSpPr txBox="1"/>
          <p:nvPr/>
        </p:nvSpPr>
        <p:spPr>
          <a:xfrm>
            <a:off x="271425" y="1269150"/>
            <a:ext cx="2659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Copilot (Microsoft)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ChatGPT (OpenAI)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Dalle-4 (OpenAI)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Gemini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Elicit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etc …</a:t>
            </a:r>
            <a:endParaRPr sz="1800">
              <a:solidFill>
                <a:srgbClr val="F3F3F3"/>
              </a:solidFill>
              <a:latin typeface="Oswald"/>
              <a:ea typeface="Oswald"/>
              <a:cs typeface="Oswald"/>
              <a:sym typeface="Oswald"/>
            </a:endParaRPr>
          </a:p>
        </p:txBody>
      </p:sp>
      <p:sp>
        <p:nvSpPr>
          <p:cNvPr id="358" name="Google Shape;358;p37"/>
          <p:cNvSpPr txBox="1"/>
          <p:nvPr/>
        </p:nvSpPr>
        <p:spPr>
          <a:xfrm>
            <a:off x="2930625" y="782688"/>
            <a:ext cx="5453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3F3F3"/>
                </a:solidFill>
                <a:latin typeface="Oswald"/>
                <a:ea typeface="Oswald"/>
                <a:cs typeface="Oswald"/>
                <a:sym typeface="Oswald"/>
              </a:rPr>
              <a:t>Model                     vs                     Product</a:t>
            </a:r>
            <a:endParaRPr sz="1800">
              <a:solidFill>
                <a:srgbClr val="F3F3F3"/>
              </a:solidFill>
              <a:latin typeface="Oswald"/>
              <a:ea typeface="Oswald"/>
              <a:cs typeface="Oswald"/>
              <a:sym typeface="Oswald"/>
            </a:endParaRPr>
          </a:p>
        </p:txBody>
      </p:sp>
      <p:cxnSp>
        <p:nvCxnSpPr>
          <p:cNvPr id="359" name="Google Shape;359;p37"/>
          <p:cNvCxnSpPr/>
          <p:nvPr/>
        </p:nvCxnSpPr>
        <p:spPr>
          <a:xfrm>
            <a:off x="2679550" y="1674725"/>
            <a:ext cx="10500" cy="2627100"/>
          </a:xfrm>
          <a:prstGeom prst="straightConnector1">
            <a:avLst/>
          </a:prstGeom>
          <a:noFill/>
          <a:ln cap="flat" cmpd="sng" w="9525">
            <a:solidFill>
              <a:srgbClr val="B7B7B7"/>
            </a:solidFill>
            <a:prstDash val="solid"/>
            <a:round/>
            <a:headEnd len="med" w="med" type="none"/>
            <a:tailEnd len="med" w="med" type="none"/>
          </a:ln>
        </p:spPr>
      </p:cxnSp>
      <p:sp>
        <p:nvSpPr>
          <p:cNvPr id="360" name="Google Shape;360;p37"/>
          <p:cNvSpPr/>
          <p:nvPr/>
        </p:nvSpPr>
        <p:spPr>
          <a:xfrm>
            <a:off x="6110625" y="1353600"/>
            <a:ext cx="2029800" cy="319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37"/>
          <p:cNvSpPr txBox="1"/>
          <p:nvPr/>
        </p:nvSpPr>
        <p:spPr>
          <a:xfrm>
            <a:off x="6243875" y="3271325"/>
            <a:ext cx="1896600" cy="12774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00"/>
                </a:solidFill>
                <a:latin typeface="Oswald"/>
                <a:ea typeface="Oswald"/>
                <a:cs typeface="Oswald"/>
                <a:sym typeface="Oswald"/>
              </a:rPr>
              <a:t>Friendly interfaces:</a:t>
            </a:r>
            <a:endParaRPr sz="1800">
              <a:solidFill>
                <a:srgbClr val="000000"/>
              </a:solidFill>
              <a:latin typeface="Oswald"/>
              <a:ea typeface="Oswald"/>
              <a:cs typeface="Oswald"/>
              <a:sym typeface="Oswald"/>
            </a:endParaRPr>
          </a:p>
          <a:p>
            <a:pPr indent="-330200" lvl="0" marL="457200" rtl="0" algn="l">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Intermediary</a:t>
            </a:r>
            <a:endParaRPr sz="1600">
              <a:solidFill>
                <a:srgbClr val="000000"/>
              </a:solidFill>
              <a:latin typeface="Oswald"/>
              <a:ea typeface="Oswald"/>
              <a:cs typeface="Oswald"/>
              <a:sym typeface="Oswald"/>
            </a:endParaRPr>
          </a:p>
          <a:p>
            <a:pPr indent="-330200" lvl="0" marL="457200" rtl="0" algn="l">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Own policies</a:t>
            </a:r>
            <a:endParaRPr sz="1600">
              <a:solidFill>
                <a:srgbClr val="000000"/>
              </a:solidFill>
              <a:latin typeface="Oswald"/>
              <a:ea typeface="Oswald"/>
              <a:cs typeface="Oswald"/>
              <a:sym typeface="Oswald"/>
            </a:endParaRPr>
          </a:p>
          <a:p>
            <a:pPr indent="-330200" lvl="0" marL="457200" rtl="0" algn="l">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Can keeps info</a:t>
            </a:r>
            <a:br>
              <a:rPr lang="en" sz="500">
                <a:solidFill>
                  <a:srgbClr val="000000"/>
                </a:solidFill>
                <a:latin typeface="Oswald"/>
                <a:ea typeface="Oswald"/>
                <a:cs typeface="Oswald"/>
                <a:sym typeface="Oswald"/>
              </a:rPr>
            </a:br>
            <a:endParaRPr sz="500">
              <a:solidFill>
                <a:srgbClr val="000000"/>
              </a:solidFill>
              <a:latin typeface="Oswald"/>
              <a:ea typeface="Oswald"/>
              <a:cs typeface="Oswald"/>
              <a:sym typeface="Oswald"/>
            </a:endParaRPr>
          </a:p>
        </p:txBody>
      </p:sp>
      <p:sp>
        <p:nvSpPr>
          <p:cNvPr id="362" name="Google Shape;362;p37"/>
          <p:cNvSpPr txBox="1"/>
          <p:nvPr/>
        </p:nvSpPr>
        <p:spPr>
          <a:xfrm rot="-4277128">
            <a:off x="7282854" y="2584546"/>
            <a:ext cx="1030377" cy="24609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rgbClr val="CCCCCC"/>
                </a:solidFill>
              </a:rPr>
              <a:t> by @iwat1929 on Freepik</a:t>
            </a:r>
            <a:endParaRPr sz="700">
              <a:solidFill>
                <a:srgbClr val="CCCCCC"/>
              </a:solidFill>
            </a:endParaRPr>
          </a:p>
        </p:txBody>
      </p:sp>
      <p:grpSp>
        <p:nvGrpSpPr>
          <p:cNvPr id="363" name="Google Shape;363;p37"/>
          <p:cNvGrpSpPr/>
          <p:nvPr/>
        </p:nvGrpSpPr>
        <p:grpSpPr>
          <a:xfrm>
            <a:off x="6110616" y="1397373"/>
            <a:ext cx="1751160" cy="1739150"/>
            <a:chOff x="5777825" y="2021413"/>
            <a:chExt cx="2097700" cy="2041975"/>
          </a:xfrm>
        </p:grpSpPr>
        <p:sp>
          <p:nvSpPr>
            <p:cNvPr id="364" name="Google Shape;364;p37"/>
            <p:cNvSpPr/>
            <p:nvPr/>
          </p:nvSpPr>
          <p:spPr>
            <a:xfrm rot="-1271326">
              <a:off x="6920940" y="3239826"/>
              <a:ext cx="864870" cy="65885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37"/>
            <p:cNvSpPr/>
            <p:nvPr/>
          </p:nvSpPr>
          <p:spPr>
            <a:xfrm rot="-237733">
              <a:off x="6455763" y="3769247"/>
              <a:ext cx="1180923" cy="236356"/>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7"/>
            <p:cNvSpPr/>
            <p:nvPr/>
          </p:nvSpPr>
          <p:spPr>
            <a:xfrm>
              <a:off x="6944600" y="3178125"/>
              <a:ext cx="251700" cy="268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7"/>
            <p:cNvSpPr/>
            <p:nvPr/>
          </p:nvSpPr>
          <p:spPr>
            <a:xfrm>
              <a:off x="6084075" y="3178125"/>
              <a:ext cx="618900" cy="229500"/>
            </a:xfrm>
            <a:prstGeom prst="wedgeEllipseCallout">
              <a:avLst>
                <a:gd fmla="val 64349" name="adj1"/>
                <a:gd fmla="val 2385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68" name="Google Shape;368;p37"/>
            <p:cNvGrpSpPr/>
            <p:nvPr/>
          </p:nvGrpSpPr>
          <p:grpSpPr>
            <a:xfrm>
              <a:off x="5777825" y="2021413"/>
              <a:ext cx="2093400" cy="2041975"/>
              <a:chOff x="6573300" y="1864413"/>
              <a:chExt cx="2093400" cy="2041975"/>
            </a:xfrm>
          </p:grpSpPr>
          <p:sp>
            <p:nvSpPr>
              <p:cNvPr id="369" name="Google Shape;369;p37"/>
              <p:cNvSpPr/>
              <p:nvPr/>
            </p:nvSpPr>
            <p:spPr>
              <a:xfrm>
                <a:off x="7244475" y="2091525"/>
                <a:ext cx="179100" cy="226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37"/>
              <p:cNvSpPr/>
              <p:nvPr/>
            </p:nvSpPr>
            <p:spPr>
              <a:xfrm>
                <a:off x="6670000" y="2161175"/>
                <a:ext cx="962400" cy="5970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37"/>
              <p:cNvSpPr/>
              <p:nvPr/>
            </p:nvSpPr>
            <p:spPr>
              <a:xfrm>
                <a:off x="6898775" y="2695850"/>
                <a:ext cx="1029600" cy="139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37"/>
              <p:cNvSpPr/>
              <p:nvPr/>
            </p:nvSpPr>
            <p:spPr>
              <a:xfrm>
                <a:off x="7593450" y="1928675"/>
                <a:ext cx="712800" cy="295800"/>
              </a:xfrm>
              <a:prstGeom prst="wedgeEllipseCallout">
                <a:avLst>
                  <a:gd fmla="val -56054" name="adj1"/>
                  <a:gd fmla="val 55316"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3" name="Google Shape;373;p37"/>
              <p:cNvPicPr preferRelativeResize="0"/>
              <p:nvPr/>
            </p:nvPicPr>
            <p:blipFill rotWithShape="1">
              <a:blip r:embed="rId3">
                <a:alphaModFix/>
              </a:blip>
              <a:srcRect b="7257" l="4212" r="4613" t="3806"/>
              <a:stretch/>
            </p:blipFill>
            <p:spPr>
              <a:xfrm>
                <a:off x="6573300" y="1864413"/>
                <a:ext cx="2093400" cy="2041975"/>
              </a:xfrm>
              <a:prstGeom prst="rect">
                <a:avLst/>
              </a:prstGeom>
              <a:noFill/>
              <a:ln>
                <a:noFill/>
              </a:ln>
            </p:spPr>
          </p:pic>
        </p:grpSp>
      </p:grpSp>
      <p:sp>
        <p:nvSpPr>
          <p:cNvPr id="374" name="Google Shape;374;p37"/>
          <p:cNvSpPr/>
          <p:nvPr/>
        </p:nvSpPr>
        <p:spPr>
          <a:xfrm>
            <a:off x="6010650" y="1286100"/>
            <a:ext cx="2029800" cy="3198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37"/>
          <p:cNvSpPr txBox="1"/>
          <p:nvPr/>
        </p:nvSpPr>
        <p:spPr>
          <a:xfrm>
            <a:off x="127450" y="134150"/>
            <a:ext cx="8776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products </a:t>
            </a:r>
            <a:r>
              <a:rPr lang="en" sz="1900">
                <a:solidFill>
                  <a:srgbClr val="F3F3F3"/>
                </a:solidFill>
                <a:latin typeface="Oswald"/>
                <a:ea typeface="Oswald"/>
                <a:cs typeface="Oswald"/>
                <a:sym typeface="Oswald"/>
              </a:rPr>
              <a:t>(examples)</a:t>
            </a:r>
            <a:endParaRPr sz="1900">
              <a:solidFill>
                <a:srgbClr val="F3F3F3"/>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txBox="1"/>
          <p:nvPr/>
        </p:nvSpPr>
        <p:spPr>
          <a:xfrm>
            <a:off x="271425" y="1269150"/>
            <a:ext cx="2659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Copilot (Microsoft)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ChatGPT (OpenAI)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Dalle-4 (OpenAI)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Gemini</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Elicit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etc …</a:t>
            </a:r>
            <a:endParaRPr sz="1800">
              <a:solidFill>
                <a:srgbClr val="F3F3F3"/>
              </a:solidFill>
              <a:latin typeface="Oswald"/>
              <a:ea typeface="Oswald"/>
              <a:cs typeface="Oswald"/>
              <a:sym typeface="Oswald"/>
            </a:endParaRPr>
          </a:p>
        </p:txBody>
      </p:sp>
      <p:sp>
        <p:nvSpPr>
          <p:cNvPr id="381" name="Google Shape;381;p38"/>
          <p:cNvSpPr txBox="1"/>
          <p:nvPr/>
        </p:nvSpPr>
        <p:spPr>
          <a:xfrm>
            <a:off x="2930625" y="782688"/>
            <a:ext cx="5453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3F3F3"/>
                </a:solidFill>
                <a:latin typeface="Oswald"/>
                <a:ea typeface="Oswald"/>
                <a:cs typeface="Oswald"/>
                <a:sym typeface="Oswald"/>
              </a:rPr>
              <a:t>Model                     vs                     Product</a:t>
            </a:r>
            <a:endParaRPr sz="1800">
              <a:solidFill>
                <a:srgbClr val="F3F3F3"/>
              </a:solidFill>
              <a:latin typeface="Oswald"/>
              <a:ea typeface="Oswald"/>
              <a:cs typeface="Oswald"/>
              <a:sym typeface="Oswald"/>
            </a:endParaRPr>
          </a:p>
        </p:txBody>
      </p:sp>
      <p:cxnSp>
        <p:nvCxnSpPr>
          <p:cNvPr id="382" name="Google Shape;382;p38"/>
          <p:cNvCxnSpPr/>
          <p:nvPr/>
        </p:nvCxnSpPr>
        <p:spPr>
          <a:xfrm>
            <a:off x="2679550" y="1674725"/>
            <a:ext cx="10500" cy="2627100"/>
          </a:xfrm>
          <a:prstGeom prst="straightConnector1">
            <a:avLst/>
          </a:prstGeom>
          <a:noFill/>
          <a:ln cap="flat" cmpd="sng" w="9525">
            <a:solidFill>
              <a:srgbClr val="B7B7B7"/>
            </a:solidFill>
            <a:prstDash val="solid"/>
            <a:round/>
            <a:headEnd len="med" w="med" type="none"/>
            <a:tailEnd len="med" w="med" type="none"/>
          </a:ln>
        </p:spPr>
      </p:cxnSp>
      <p:sp>
        <p:nvSpPr>
          <p:cNvPr id="383" name="Google Shape;383;p38"/>
          <p:cNvSpPr/>
          <p:nvPr/>
        </p:nvSpPr>
        <p:spPr>
          <a:xfrm>
            <a:off x="3215075" y="1353600"/>
            <a:ext cx="2029800" cy="319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38"/>
          <p:cNvSpPr/>
          <p:nvPr/>
        </p:nvSpPr>
        <p:spPr>
          <a:xfrm rot="-1900725">
            <a:off x="3780647" y="2685590"/>
            <a:ext cx="94829" cy="44044"/>
          </a:xfrm>
          <a:prstGeom prst="teardrop">
            <a:avLst>
              <a:gd fmla="val 100000"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38"/>
          <p:cNvSpPr txBox="1"/>
          <p:nvPr/>
        </p:nvSpPr>
        <p:spPr>
          <a:xfrm>
            <a:off x="3446400" y="3271325"/>
            <a:ext cx="1688100" cy="12774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00"/>
                </a:solidFill>
                <a:latin typeface="Oswald"/>
                <a:ea typeface="Oswald"/>
                <a:cs typeface="Oswald"/>
                <a:sym typeface="Oswald"/>
              </a:rPr>
              <a:t>Your set-up:</a:t>
            </a:r>
            <a:endParaRPr sz="1800">
              <a:solidFill>
                <a:srgbClr val="000000"/>
              </a:solidFill>
              <a:latin typeface="Oswald"/>
              <a:ea typeface="Oswald"/>
              <a:cs typeface="Oswald"/>
              <a:sym typeface="Oswald"/>
            </a:endParaRPr>
          </a:p>
          <a:p>
            <a:pPr indent="-330200" lvl="0" marL="457200" rtl="0" algn="l">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Locally</a:t>
            </a:r>
            <a:endParaRPr sz="1600">
              <a:solidFill>
                <a:srgbClr val="000000"/>
              </a:solidFill>
              <a:latin typeface="Oswald"/>
              <a:ea typeface="Oswald"/>
              <a:cs typeface="Oswald"/>
              <a:sym typeface="Oswald"/>
            </a:endParaRPr>
          </a:p>
          <a:p>
            <a:pPr indent="-330200" lvl="0" marL="457200" rtl="0" algn="l">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Remotely</a:t>
            </a:r>
            <a:endParaRPr sz="1600">
              <a:solidFill>
                <a:srgbClr val="000000"/>
              </a:solidFill>
              <a:latin typeface="Oswald"/>
              <a:ea typeface="Oswald"/>
              <a:cs typeface="Oswald"/>
              <a:sym typeface="Oswald"/>
            </a:endParaRPr>
          </a:p>
          <a:p>
            <a:pPr indent="-330200" lvl="0" marL="457200" rtl="0" algn="l">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API</a:t>
            </a:r>
            <a:br>
              <a:rPr lang="en" sz="500">
                <a:solidFill>
                  <a:srgbClr val="000000"/>
                </a:solidFill>
                <a:latin typeface="Oswald"/>
                <a:ea typeface="Oswald"/>
                <a:cs typeface="Oswald"/>
                <a:sym typeface="Oswald"/>
              </a:rPr>
            </a:br>
            <a:endParaRPr sz="500">
              <a:solidFill>
                <a:srgbClr val="000000"/>
              </a:solidFill>
              <a:latin typeface="Oswald"/>
              <a:ea typeface="Oswald"/>
              <a:cs typeface="Oswald"/>
              <a:sym typeface="Oswald"/>
            </a:endParaRPr>
          </a:p>
        </p:txBody>
      </p:sp>
      <p:sp>
        <p:nvSpPr>
          <p:cNvPr id="386" name="Google Shape;386;p38"/>
          <p:cNvSpPr txBox="1"/>
          <p:nvPr/>
        </p:nvSpPr>
        <p:spPr>
          <a:xfrm>
            <a:off x="3312800" y="2829750"/>
            <a:ext cx="1030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rgbClr val="CCCCCC"/>
                </a:solidFill>
              </a:rPr>
              <a:t> by @iwat1929 on Freepik</a:t>
            </a:r>
            <a:endParaRPr sz="700">
              <a:solidFill>
                <a:srgbClr val="CCCCCC"/>
              </a:solidFill>
            </a:endParaRPr>
          </a:p>
        </p:txBody>
      </p:sp>
      <p:sp>
        <p:nvSpPr>
          <p:cNvPr id="387" name="Google Shape;387;p38"/>
          <p:cNvSpPr/>
          <p:nvPr/>
        </p:nvSpPr>
        <p:spPr>
          <a:xfrm>
            <a:off x="3104700" y="1244400"/>
            <a:ext cx="2029800" cy="3198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88" name="Google Shape;388;p38"/>
          <p:cNvGrpSpPr/>
          <p:nvPr/>
        </p:nvGrpSpPr>
        <p:grpSpPr>
          <a:xfrm>
            <a:off x="3370211" y="1596816"/>
            <a:ext cx="1688162" cy="1361145"/>
            <a:chOff x="3794250" y="2050013"/>
            <a:chExt cx="1629500" cy="1195875"/>
          </a:xfrm>
        </p:grpSpPr>
        <p:pic>
          <p:nvPicPr>
            <p:cNvPr id="389" name="Google Shape;389;p38"/>
            <p:cNvPicPr preferRelativeResize="0"/>
            <p:nvPr/>
          </p:nvPicPr>
          <p:blipFill rotWithShape="1">
            <a:blip r:embed="rId3">
              <a:alphaModFix/>
            </a:blip>
            <a:srcRect b="21452" l="2898" r="4509" t="10593"/>
            <a:stretch/>
          </p:blipFill>
          <p:spPr>
            <a:xfrm>
              <a:off x="3794250" y="2050013"/>
              <a:ext cx="1629500" cy="1195875"/>
            </a:xfrm>
            <a:prstGeom prst="rect">
              <a:avLst/>
            </a:prstGeom>
            <a:noFill/>
            <a:ln>
              <a:noFill/>
            </a:ln>
          </p:spPr>
        </p:pic>
        <p:sp>
          <p:nvSpPr>
            <p:cNvPr id="390" name="Google Shape;390;p38"/>
            <p:cNvSpPr/>
            <p:nvPr/>
          </p:nvSpPr>
          <p:spPr>
            <a:xfrm rot="5984054">
              <a:off x="4552247" y="2541444"/>
              <a:ext cx="72747" cy="46558"/>
            </a:xfrm>
            <a:prstGeom prst="arc">
              <a:avLst>
                <a:gd fmla="val 16200000" name="adj1"/>
                <a:gd fmla="val 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91" name="Google Shape;391;p38"/>
          <p:cNvSpPr/>
          <p:nvPr/>
        </p:nvSpPr>
        <p:spPr>
          <a:xfrm>
            <a:off x="6110625" y="1353600"/>
            <a:ext cx="2029800" cy="319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8"/>
          <p:cNvSpPr txBox="1"/>
          <p:nvPr/>
        </p:nvSpPr>
        <p:spPr>
          <a:xfrm>
            <a:off x="6243875" y="3271325"/>
            <a:ext cx="1896600" cy="12774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00"/>
                </a:solidFill>
                <a:latin typeface="Oswald"/>
                <a:ea typeface="Oswald"/>
                <a:cs typeface="Oswald"/>
                <a:sym typeface="Oswald"/>
              </a:rPr>
              <a:t>Friendly interfaces:</a:t>
            </a:r>
            <a:endParaRPr sz="1800">
              <a:solidFill>
                <a:srgbClr val="000000"/>
              </a:solidFill>
              <a:latin typeface="Oswald"/>
              <a:ea typeface="Oswald"/>
              <a:cs typeface="Oswald"/>
              <a:sym typeface="Oswald"/>
            </a:endParaRPr>
          </a:p>
          <a:p>
            <a:pPr indent="-330200" lvl="0" marL="457200" rtl="0" algn="l">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Intermediary</a:t>
            </a:r>
            <a:endParaRPr sz="1600">
              <a:solidFill>
                <a:srgbClr val="000000"/>
              </a:solidFill>
              <a:latin typeface="Oswald"/>
              <a:ea typeface="Oswald"/>
              <a:cs typeface="Oswald"/>
              <a:sym typeface="Oswald"/>
            </a:endParaRPr>
          </a:p>
          <a:p>
            <a:pPr indent="-330200" lvl="0" marL="457200" rtl="0" algn="l">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Own policies</a:t>
            </a:r>
            <a:endParaRPr sz="1600">
              <a:solidFill>
                <a:srgbClr val="000000"/>
              </a:solidFill>
              <a:latin typeface="Oswald"/>
              <a:ea typeface="Oswald"/>
              <a:cs typeface="Oswald"/>
              <a:sym typeface="Oswald"/>
            </a:endParaRPr>
          </a:p>
          <a:p>
            <a:pPr indent="-330200" lvl="0" marL="457200" rtl="0" algn="l">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Can keeps info</a:t>
            </a:r>
            <a:br>
              <a:rPr lang="en" sz="500">
                <a:solidFill>
                  <a:srgbClr val="000000"/>
                </a:solidFill>
                <a:latin typeface="Oswald"/>
                <a:ea typeface="Oswald"/>
                <a:cs typeface="Oswald"/>
                <a:sym typeface="Oswald"/>
              </a:rPr>
            </a:br>
            <a:endParaRPr sz="500">
              <a:solidFill>
                <a:srgbClr val="000000"/>
              </a:solidFill>
              <a:latin typeface="Oswald"/>
              <a:ea typeface="Oswald"/>
              <a:cs typeface="Oswald"/>
              <a:sym typeface="Oswald"/>
            </a:endParaRPr>
          </a:p>
        </p:txBody>
      </p:sp>
      <p:sp>
        <p:nvSpPr>
          <p:cNvPr id="393" name="Google Shape;393;p38"/>
          <p:cNvSpPr txBox="1"/>
          <p:nvPr/>
        </p:nvSpPr>
        <p:spPr>
          <a:xfrm rot="-4277128">
            <a:off x="7282854" y="2584546"/>
            <a:ext cx="1030377" cy="24609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rgbClr val="CCCCCC"/>
                </a:solidFill>
              </a:rPr>
              <a:t> by @iwat1929 on Freepik</a:t>
            </a:r>
            <a:endParaRPr sz="700">
              <a:solidFill>
                <a:srgbClr val="CCCCCC"/>
              </a:solidFill>
            </a:endParaRPr>
          </a:p>
        </p:txBody>
      </p:sp>
      <p:grpSp>
        <p:nvGrpSpPr>
          <p:cNvPr id="394" name="Google Shape;394;p38"/>
          <p:cNvGrpSpPr/>
          <p:nvPr/>
        </p:nvGrpSpPr>
        <p:grpSpPr>
          <a:xfrm>
            <a:off x="6110616" y="1397373"/>
            <a:ext cx="1751160" cy="1739150"/>
            <a:chOff x="5777825" y="2021413"/>
            <a:chExt cx="2097700" cy="2041975"/>
          </a:xfrm>
        </p:grpSpPr>
        <p:sp>
          <p:nvSpPr>
            <p:cNvPr id="395" name="Google Shape;395;p38"/>
            <p:cNvSpPr/>
            <p:nvPr/>
          </p:nvSpPr>
          <p:spPr>
            <a:xfrm rot="-1271326">
              <a:off x="6920940" y="3239826"/>
              <a:ext cx="864870" cy="65885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8"/>
            <p:cNvSpPr/>
            <p:nvPr/>
          </p:nvSpPr>
          <p:spPr>
            <a:xfrm rot="-237733">
              <a:off x="6455763" y="3769247"/>
              <a:ext cx="1180923" cy="236356"/>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38"/>
            <p:cNvSpPr/>
            <p:nvPr/>
          </p:nvSpPr>
          <p:spPr>
            <a:xfrm>
              <a:off x="6944600" y="3178125"/>
              <a:ext cx="251700" cy="268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38"/>
            <p:cNvSpPr/>
            <p:nvPr/>
          </p:nvSpPr>
          <p:spPr>
            <a:xfrm>
              <a:off x="6084075" y="3178125"/>
              <a:ext cx="618900" cy="229500"/>
            </a:xfrm>
            <a:prstGeom prst="wedgeEllipseCallout">
              <a:avLst>
                <a:gd fmla="val 64349" name="adj1"/>
                <a:gd fmla="val 2385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9" name="Google Shape;399;p38"/>
            <p:cNvGrpSpPr/>
            <p:nvPr/>
          </p:nvGrpSpPr>
          <p:grpSpPr>
            <a:xfrm>
              <a:off x="5777825" y="2021413"/>
              <a:ext cx="2093400" cy="2041975"/>
              <a:chOff x="6573300" y="1864413"/>
              <a:chExt cx="2093400" cy="2041975"/>
            </a:xfrm>
          </p:grpSpPr>
          <p:sp>
            <p:nvSpPr>
              <p:cNvPr id="400" name="Google Shape;400;p38"/>
              <p:cNvSpPr/>
              <p:nvPr/>
            </p:nvSpPr>
            <p:spPr>
              <a:xfrm>
                <a:off x="7244475" y="2091525"/>
                <a:ext cx="179100" cy="226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8"/>
              <p:cNvSpPr/>
              <p:nvPr/>
            </p:nvSpPr>
            <p:spPr>
              <a:xfrm>
                <a:off x="6670000" y="2161175"/>
                <a:ext cx="962400" cy="5970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38"/>
              <p:cNvSpPr/>
              <p:nvPr/>
            </p:nvSpPr>
            <p:spPr>
              <a:xfrm>
                <a:off x="6898775" y="2695850"/>
                <a:ext cx="1029600" cy="139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8"/>
              <p:cNvSpPr/>
              <p:nvPr/>
            </p:nvSpPr>
            <p:spPr>
              <a:xfrm>
                <a:off x="7593450" y="1928675"/>
                <a:ext cx="712800" cy="295800"/>
              </a:xfrm>
              <a:prstGeom prst="wedgeEllipseCallout">
                <a:avLst>
                  <a:gd fmla="val -56054" name="adj1"/>
                  <a:gd fmla="val 55316"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4" name="Google Shape;404;p38"/>
              <p:cNvPicPr preferRelativeResize="0"/>
              <p:nvPr/>
            </p:nvPicPr>
            <p:blipFill rotWithShape="1">
              <a:blip r:embed="rId4">
                <a:alphaModFix/>
              </a:blip>
              <a:srcRect b="7257" l="4212" r="4613" t="3806"/>
              <a:stretch/>
            </p:blipFill>
            <p:spPr>
              <a:xfrm>
                <a:off x="6573300" y="1864413"/>
                <a:ext cx="2093400" cy="2041975"/>
              </a:xfrm>
              <a:prstGeom prst="rect">
                <a:avLst/>
              </a:prstGeom>
              <a:noFill/>
              <a:ln>
                <a:noFill/>
              </a:ln>
            </p:spPr>
          </p:pic>
        </p:grpSp>
      </p:grpSp>
      <p:sp>
        <p:nvSpPr>
          <p:cNvPr id="405" name="Google Shape;405;p38"/>
          <p:cNvSpPr/>
          <p:nvPr/>
        </p:nvSpPr>
        <p:spPr>
          <a:xfrm>
            <a:off x="6010650" y="1286100"/>
            <a:ext cx="2029800" cy="3198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38"/>
          <p:cNvSpPr txBox="1"/>
          <p:nvPr/>
        </p:nvSpPr>
        <p:spPr>
          <a:xfrm>
            <a:off x="127450" y="134150"/>
            <a:ext cx="8776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products </a:t>
            </a:r>
            <a:r>
              <a:rPr lang="en" sz="1900">
                <a:solidFill>
                  <a:srgbClr val="F3F3F3"/>
                </a:solidFill>
                <a:latin typeface="Oswald"/>
                <a:ea typeface="Oswald"/>
                <a:cs typeface="Oswald"/>
                <a:sym typeface="Oswald"/>
              </a:rPr>
              <a:t>(examples)</a:t>
            </a:r>
            <a:endParaRPr sz="1900">
              <a:solidFill>
                <a:srgbClr val="F3F3F3"/>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nvSpPr>
        <p:spPr>
          <a:xfrm>
            <a:off x="127450" y="134150"/>
            <a:ext cx="8776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What you can do with GenAI tools</a:t>
            </a:r>
            <a:r>
              <a:rPr lang="en" sz="1900">
                <a:solidFill>
                  <a:srgbClr val="F3F3F3"/>
                </a:solidFill>
                <a:latin typeface="Oswald"/>
                <a:ea typeface="Oswald"/>
                <a:cs typeface="Oswald"/>
                <a:sym typeface="Oswald"/>
              </a:rPr>
              <a:t> </a:t>
            </a:r>
            <a:endParaRPr sz="1900">
              <a:solidFill>
                <a:srgbClr val="F3F3F3"/>
              </a:solidFill>
              <a:latin typeface="Oswald"/>
              <a:ea typeface="Oswald"/>
              <a:cs typeface="Oswald"/>
              <a:sym typeface="Oswald"/>
            </a:endParaRPr>
          </a:p>
        </p:txBody>
      </p:sp>
      <p:sp>
        <p:nvSpPr>
          <p:cNvPr id="412" name="Google Shape;412;p39"/>
          <p:cNvSpPr txBox="1"/>
          <p:nvPr/>
        </p:nvSpPr>
        <p:spPr>
          <a:xfrm>
            <a:off x="271425" y="1269150"/>
            <a:ext cx="58392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Ask general questions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Draft </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Concepts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Paragraphs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Summaries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Etc …</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Generate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Code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Image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Video</a:t>
            </a:r>
            <a:endParaRPr sz="1800">
              <a:solidFill>
                <a:srgbClr val="F3F3F3"/>
              </a:solidFill>
              <a:latin typeface="Oswald"/>
              <a:ea typeface="Oswald"/>
              <a:cs typeface="Oswald"/>
              <a:sym typeface="Oswald"/>
            </a:endParaRPr>
          </a:p>
          <a:p>
            <a:pPr indent="0" lvl="0" marL="914400" rtl="0" algn="l">
              <a:spcBef>
                <a:spcPts val="0"/>
              </a:spcBef>
              <a:spcAft>
                <a:spcPts val="0"/>
              </a:spcAft>
              <a:buNone/>
            </a:pPr>
            <a:r>
              <a:t/>
            </a:r>
            <a:endParaRPr sz="1800">
              <a:solidFill>
                <a:srgbClr val="F3F3F3"/>
              </a:solidFill>
              <a:latin typeface="Oswald"/>
              <a:ea typeface="Oswald"/>
              <a:cs typeface="Oswald"/>
              <a:sym typeface="Oswald"/>
            </a:endParaRPr>
          </a:p>
        </p:txBody>
      </p:sp>
      <p:sp>
        <p:nvSpPr>
          <p:cNvPr id="413" name="Google Shape;413;p39"/>
          <p:cNvSpPr txBox="1"/>
          <p:nvPr/>
        </p:nvSpPr>
        <p:spPr>
          <a:xfrm>
            <a:off x="3167025" y="1269150"/>
            <a:ext cx="53727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 Research</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Writing and </a:t>
            </a:r>
            <a:r>
              <a:rPr lang="en" sz="1800">
                <a:solidFill>
                  <a:srgbClr val="F3F3F3"/>
                </a:solidFill>
                <a:latin typeface="Oswald"/>
                <a:ea typeface="Oswald"/>
                <a:cs typeface="Oswald"/>
                <a:sym typeface="Oswald"/>
              </a:rPr>
              <a:t>language</a:t>
            </a:r>
            <a:r>
              <a:rPr lang="en" sz="1800">
                <a:solidFill>
                  <a:srgbClr val="F3F3F3"/>
                </a:solidFill>
                <a:latin typeface="Oswald"/>
                <a:ea typeface="Oswald"/>
                <a:cs typeface="Oswald"/>
                <a:sym typeface="Oswald"/>
              </a:rPr>
              <a:t> improvement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Inspiration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Literature</a:t>
            </a:r>
            <a:r>
              <a:rPr lang="en" sz="1800">
                <a:solidFill>
                  <a:srgbClr val="F3F3F3"/>
                </a:solidFill>
                <a:latin typeface="Oswald"/>
                <a:ea typeface="Oswald"/>
                <a:cs typeface="Oswald"/>
                <a:sym typeface="Oswald"/>
              </a:rPr>
              <a:t> Search</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Graphs making</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Feedback simulation</a:t>
            </a:r>
            <a:endParaRPr sz="1800">
              <a:solidFill>
                <a:srgbClr val="F3F3F3"/>
              </a:solidFill>
              <a:latin typeface="Oswald"/>
              <a:ea typeface="Oswald"/>
              <a:cs typeface="Oswald"/>
              <a:sym typeface="Oswald"/>
            </a:endParaRPr>
          </a:p>
          <a:p>
            <a:pPr indent="0" lvl="0" marL="914400" rtl="0" algn="l">
              <a:spcBef>
                <a:spcPts val="0"/>
              </a:spcBef>
              <a:spcAft>
                <a:spcPts val="0"/>
              </a:spcAft>
              <a:buNone/>
            </a:pPr>
            <a:r>
              <a:t/>
            </a:r>
            <a:endParaRPr sz="1800">
              <a:solidFill>
                <a:srgbClr val="F3F3F3"/>
              </a:solidFill>
              <a:latin typeface="Oswald"/>
              <a:ea typeface="Oswald"/>
              <a:cs typeface="Oswald"/>
              <a:sym typeface="Oswald"/>
            </a:endParaRPr>
          </a:p>
        </p:txBody>
      </p:sp>
      <p:grpSp>
        <p:nvGrpSpPr>
          <p:cNvPr id="414" name="Google Shape;414;p39"/>
          <p:cNvGrpSpPr/>
          <p:nvPr/>
        </p:nvGrpSpPr>
        <p:grpSpPr>
          <a:xfrm>
            <a:off x="6597994" y="3238500"/>
            <a:ext cx="2546006" cy="1905000"/>
            <a:chOff x="6597994" y="3238500"/>
            <a:chExt cx="2546006" cy="1905000"/>
          </a:xfrm>
        </p:grpSpPr>
        <p:pic>
          <p:nvPicPr>
            <p:cNvPr id="415" name="Google Shape;415;p39"/>
            <p:cNvPicPr preferRelativeResize="0"/>
            <p:nvPr/>
          </p:nvPicPr>
          <p:blipFill rotWithShape="1">
            <a:blip r:embed="rId3">
              <a:alphaModFix/>
            </a:blip>
            <a:srcRect b="34156" l="68510" r="13836" t="19598"/>
            <a:stretch/>
          </p:blipFill>
          <p:spPr>
            <a:xfrm>
              <a:off x="7433700" y="3238500"/>
              <a:ext cx="1710300" cy="1905000"/>
            </a:xfrm>
            <a:prstGeom prst="rect">
              <a:avLst/>
            </a:prstGeom>
            <a:noFill/>
            <a:ln>
              <a:noFill/>
            </a:ln>
          </p:spPr>
        </p:pic>
        <p:grpSp>
          <p:nvGrpSpPr>
            <p:cNvPr id="416" name="Google Shape;416;p39"/>
            <p:cNvGrpSpPr/>
            <p:nvPr/>
          </p:nvGrpSpPr>
          <p:grpSpPr>
            <a:xfrm>
              <a:off x="6597994" y="4608175"/>
              <a:ext cx="750713" cy="408650"/>
              <a:chOff x="6929719" y="4539950"/>
              <a:chExt cx="750713" cy="408650"/>
            </a:xfrm>
          </p:grpSpPr>
          <p:pic>
            <p:nvPicPr>
              <p:cNvPr id="417" name="Google Shape;417;p39"/>
              <p:cNvPicPr preferRelativeResize="0"/>
              <p:nvPr/>
            </p:nvPicPr>
            <p:blipFill>
              <a:blip r:embed="rId4">
                <a:alphaModFix/>
              </a:blip>
              <a:stretch>
                <a:fillRect/>
              </a:stretch>
            </p:blipFill>
            <p:spPr>
              <a:xfrm>
                <a:off x="6929719" y="4539950"/>
                <a:ext cx="750713" cy="408650"/>
              </a:xfrm>
              <a:prstGeom prst="rect">
                <a:avLst/>
              </a:prstGeom>
              <a:noFill/>
              <a:ln>
                <a:noFill/>
              </a:ln>
            </p:spPr>
          </p:pic>
          <p:sp>
            <p:nvSpPr>
              <p:cNvPr id="418" name="Google Shape;418;p39"/>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39"/>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39"/>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0"/>
          <p:cNvSpPr txBox="1"/>
          <p:nvPr/>
        </p:nvSpPr>
        <p:spPr>
          <a:xfrm>
            <a:off x="0" y="1964700"/>
            <a:ext cx="9144000" cy="9543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lang="en" sz="5000">
                <a:solidFill>
                  <a:srgbClr val="F3F3F3"/>
                </a:solidFill>
                <a:latin typeface="Oswald"/>
                <a:ea typeface="Oswald"/>
                <a:cs typeface="Oswald"/>
                <a:sym typeface="Oswald"/>
              </a:rPr>
              <a:t>VIB AI-Policy</a:t>
            </a:r>
            <a:endParaRPr b="0" i="0" sz="5000" u="none" cap="none" strike="noStrike">
              <a:solidFill>
                <a:srgbClr val="F3F3F3"/>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1"/>
          <p:cNvSpPr txBox="1"/>
          <p:nvPr/>
        </p:nvSpPr>
        <p:spPr>
          <a:xfrm>
            <a:off x="240000" y="378300"/>
            <a:ext cx="8664000" cy="471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500">
                <a:solidFill>
                  <a:srgbClr val="F3F3F3"/>
                </a:solidFill>
                <a:latin typeface="Oswald"/>
                <a:ea typeface="Oswald"/>
                <a:cs typeface="Oswald"/>
                <a:sym typeface="Oswald"/>
              </a:rPr>
              <a:t>VIB wants:</a:t>
            </a:r>
            <a:endParaRPr sz="2500">
              <a:solidFill>
                <a:srgbClr val="F3F3F3"/>
              </a:solidFill>
              <a:latin typeface="Oswald"/>
              <a:ea typeface="Oswald"/>
              <a:cs typeface="Oswald"/>
              <a:sym typeface="Oswald"/>
            </a:endParaRPr>
          </a:p>
          <a:p>
            <a:pPr indent="0" lvl="0" marL="0" marR="0" rtl="0" algn="l">
              <a:lnSpc>
                <a:spcPct val="100000"/>
              </a:lnSpc>
              <a:spcBef>
                <a:spcPts val="0"/>
              </a:spcBef>
              <a:spcAft>
                <a:spcPts val="0"/>
              </a:spcAft>
              <a:buNone/>
            </a:pPr>
            <a:r>
              <a:t/>
            </a:r>
            <a:endParaRPr sz="2100">
              <a:solidFill>
                <a:srgbClr val="F3F3F3"/>
              </a:solidFill>
              <a:latin typeface="Oswald"/>
              <a:ea typeface="Oswald"/>
              <a:cs typeface="Oswald"/>
              <a:sym typeface="Oswald"/>
            </a:endParaRPr>
          </a:p>
          <a:p>
            <a:pPr indent="0" lvl="0" marL="0" marR="0" rtl="0" algn="l">
              <a:lnSpc>
                <a:spcPct val="100000"/>
              </a:lnSpc>
              <a:spcBef>
                <a:spcPts val="0"/>
              </a:spcBef>
              <a:spcAft>
                <a:spcPts val="0"/>
              </a:spcAft>
              <a:buNone/>
            </a:pPr>
            <a:r>
              <a:rPr lang="en" sz="2100">
                <a:solidFill>
                  <a:srgbClr val="F3F3F3"/>
                </a:solidFill>
                <a:latin typeface="Oswald"/>
                <a:ea typeface="Oswald"/>
                <a:cs typeface="Oswald"/>
                <a:sym typeface="Oswald"/>
              </a:rPr>
              <a:t>1. To stimulate the </a:t>
            </a:r>
            <a:r>
              <a:rPr lang="en" sz="2100" u="sng">
                <a:solidFill>
                  <a:srgbClr val="F3F3F3"/>
                </a:solidFill>
                <a:latin typeface="Oswald"/>
                <a:ea typeface="Oswald"/>
                <a:cs typeface="Oswald"/>
                <a:sym typeface="Oswald"/>
              </a:rPr>
              <a:t>responsible use </a:t>
            </a:r>
            <a:r>
              <a:rPr lang="en" sz="2100">
                <a:solidFill>
                  <a:srgbClr val="F3F3F3"/>
                </a:solidFill>
                <a:latin typeface="Oswald"/>
                <a:ea typeface="Oswald"/>
                <a:cs typeface="Oswald"/>
                <a:sym typeface="Oswald"/>
              </a:rPr>
              <a:t>of genAI</a:t>
            </a:r>
            <a:endParaRPr sz="2100">
              <a:solidFill>
                <a:srgbClr val="F3F3F3"/>
              </a:solidFill>
              <a:latin typeface="Oswald"/>
              <a:ea typeface="Oswald"/>
              <a:cs typeface="Oswald"/>
              <a:sym typeface="Oswald"/>
            </a:endParaRPr>
          </a:p>
          <a:p>
            <a:pPr indent="0" lvl="0" marL="0" marR="0" rtl="0" algn="l">
              <a:lnSpc>
                <a:spcPct val="100000"/>
              </a:lnSpc>
              <a:spcBef>
                <a:spcPts val="0"/>
              </a:spcBef>
              <a:spcAft>
                <a:spcPts val="0"/>
              </a:spcAft>
              <a:buNone/>
            </a:pPr>
            <a:r>
              <a:t/>
            </a:r>
            <a:endParaRPr sz="2100">
              <a:solidFill>
                <a:srgbClr val="F3F3F3"/>
              </a:solidFill>
              <a:latin typeface="Oswald"/>
              <a:ea typeface="Oswald"/>
              <a:cs typeface="Oswald"/>
              <a:sym typeface="Oswald"/>
            </a:endParaRPr>
          </a:p>
          <a:p>
            <a:pPr indent="0" lvl="0" marL="0" marR="0" rtl="0" algn="l">
              <a:lnSpc>
                <a:spcPct val="100000"/>
              </a:lnSpc>
              <a:spcBef>
                <a:spcPts val="0"/>
              </a:spcBef>
              <a:spcAft>
                <a:spcPts val="0"/>
              </a:spcAft>
              <a:buNone/>
            </a:pPr>
            <a:r>
              <a:rPr lang="en" sz="2100">
                <a:solidFill>
                  <a:srgbClr val="F3F3F3"/>
                </a:solidFill>
                <a:latin typeface="Oswald"/>
                <a:ea typeface="Oswald"/>
                <a:cs typeface="Oswald"/>
                <a:sym typeface="Oswald"/>
              </a:rPr>
              <a:t>2. Awareness of the </a:t>
            </a:r>
            <a:r>
              <a:rPr lang="en" sz="2100" u="sng">
                <a:solidFill>
                  <a:srgbClr val="F3F3F3"/>
                </a:solidFill>
                <a:latin typeface="Oswald"/>
                <a:ea typeface="Oswald"/>
                <a:cs typeface="Oswald"/>
                <a:sym typeface="Oswald"/>
              </a:rPr>
              <a:t>strengths </a:t>
            </a:r>
            <a:r>
              <a:rPr lang="en" sz="2100">
                <a:solidFill>
                  <a:srgbClr val="F3F3F3"/>
                </a:solidFill>
                <a:latin typeface="Oswald"/>
                <a:ea typeface="Oswald"/>
                <a:cs typeface="Oswald"/>
                <a:sym typeface="Oswald"/>
              </a:rPr>
              <a:t>and </a:t>
            </a:r>
            <a:r>
              <a:rPr lang="en" sz="2100" u="sng">
                <a:solidFill>
                  <a:srgbClr val="F3F3F3"/>
                </a:solidFill>
                <a:latin typeface="Oswald"/>
                <a:ea typeface="Oswald"/>
                <a:cs typeface="Oswald"/>
                <a:sym typeface="Oswald"/>
              </a:rPr>
              <a:t>limitations </a:t>
            </a:r>
            <a:r>
              <a:rPr lang="en" sz="2100">
                <a:solidFill>
                  <a:srgbClr val="F3F3F3"/>
                </a:solidFill>
                <a:latin typeface="Oswald"/>
                <a:ea typeface="Oswald"/>
                <a:cs typeface="Oswald"/>
                <a:sym typeface="Oswald"/>
              </a:rPr>
              <a:t>of genAI</a:t>
            </a:r>
            <a:br>
              <a:rPr lang="en" sz="2100">
                <a:solidFill>
                  <a:srgbClr val="F3F3F3"/>
                </a:solidFill>
                <a:latin typeface="Oswald"/>
                <a:ea typeface="Oswald"/>
                <a:cs typeface="Oswald"/>
                <a:sym typeface="Oswald"/>
              </a:rPr>
            </a:br>
            <a:endParaRPr sz="2100">
              <a:solidFill>
                <a:srgbClr val="F3F3F3"/>
              </a:solidFill>
              <a:latin typeface="Oswald"/>
              <a:ea typeface="Oswald"/>
              <a:cs typeface="Oswald"/>
              <a:sym typeface="Oswald"/>
            </a:endParaRPr>
          </a:p>
          <a:p>
            <a:pPr indent="0" lvl="0" marL="0" marR="0" rtl="0" algn="l">
              <a:lnSpc>
                <a:spcPct val="100000"/>
              </a:lnSpc>
              <a:spcBef>
                <a:spcPts val="0"/>
              </a:spcBef>
              <a:spcAft>
                <a:spcPts val="0"/>
              </a:spcAft>
              <a:buNone/>
            </a:pPr>
            <a:r>
              <a:rPr lang="en" sz="2100">
                <a:solidFill>
                  <a:srgbClr val="F3F3F3"/>
                </a:solidFill>
                <a:latin typeface="Oswald"/>
                <a:ea typeface="Oswald"/>
                <a:cs typeface="Oswald"/>
                <a:sym typeface="Oswald"/>
              </a:rPr>
              <a:t>3. You to perform the necessary </a:t>
            </a:r>
            <a:r>
              <a:rPr lang="en" sz="2100" u="sng">
                <a:solidFill>
                  <a:srgbClr val="F3F3F3"/>
                </a:solidFill>
                <a:latin typeface="Oswald"/>
                <a:ea typeface="Oswald"/>
                <a:cs typeface="Oswald"/>
                <a:sym typeface="Oswald"/>
              </a:rPr>
              <a:t>verification </a:t>
            </a:r>
            <a:r>
              <a:rPr lang="en" sz="2100">
                <a:solidFill>
                  <a:srgbClr val="F3F3F3"/>
                </a:solidFill>
                <a:latin typeface="Oswald"/>
                <a:ea typeface="Oswald"/>
                <a:cs typeface="Oswald"/>
                <a:sym typeface="Oswald"/>
              </a:rPr>
              <a:t>and </a:t>
            </a:r>
            <a:r>
              <a:rPr lang="en" sz="2100" u="sng">
                <a:solidFill>
                  <a:srgbClr val="F3F3F3"/>
                </a:solidFill>
                <a:latin typeface="Oswald"/>
                <a:ea typeface="Oswald"/>
                <a:cs typeface="Oswald"/>
                <a:sym typeface="Oswald"/>
              </a:rPr>
              <a:t>quality control</a:t>
            </a:r>
            <a:br>
              <a:rPr lang="en" sz="2100">
                <a:solidFill>
                  <a:srgbClr val="F3F3F3"/>
                </a:solidFill>
                <a:latin typeface="Oswald"/>
                <a:ea typeface="Oswald"/>
                <a:cs typeface="Oswald"/>
                <a:sym typeface="Oswald"/>
              </a:rPr>
            </a:br>
            <a:endParaRPr sz="2100">
              <a:solidFill>
                <a:srgbClr val="F3F3F3"/>
              </a:solidFill>
              <a:latin typeface="Oswald"/>
              <a:ea typeface="Oswald"/>
              <a:cs typeface="Oswald"/>
              <a:sym typeface="Oswald"/>
            </a:endParaRPr>
          </a:p>
          <a:p>
            <a:pPr indent="0" lvl="0" marL="0" marR="0" rtl="0" algn="l">
              <a:lnSpc>
                <a:spcPct val="100000"/>
              </a:lnSpc>
              <a:spcBef>
                <a:spcPts val="0"/>
              </a:spcBef>
              <a:spcAft>
                <a:spcPts val="0"/>
              </a:spcAft>
              <a:buNone/>
            </a:pPr>
            <a:r>
              <a:rPr lang="en" sz="2100">
                <a:solidFill>
                  <a:srgbClr val="F3F3F3"/>
                </a:solidFill>
                <a:latin typeface="Oswald"/>
                <a:ea typeface="Oswald"/>
                <a:cs typeface="Oswald"/>
                <a:sym typeface="Oswald"/>
              </a:rPr>
              <a:t>4. You to </a:t>
            </a:r>
            <a:r>
              <a:rPr lang="en" sz="2100" u="sng">
                <a:solidFill>
                  <a:srgbClr val="F3F3F3"/>
                </a:solidFill>
                <a:latin typeface="Oswald"/>
                <a:ea typeface="Oswald"/>
                <a:cs typeface="Oswald"/>
                <a:sym typeface="Oswald"/>
              </a:rPr>
              <a:t>refrain </a:t>
            </a:r>
            <a:r>
              <a:rPr lang="en" sz="2100">
                <a:solidFill>
                  <a:srgbClr val="F3F3F3"/>
                </a:solidFill>
                <a:latin typeface="Oswald"/>
                <a:ea typeface="Oswald"/>
                <a:cs typeface="Oswald"/>
                <a:sym typeface="Oswald"/>
              </a:rPr>
              <a:t>from using of genAI if:</a:t>
            </a:r>
            <a:endParaRPr sz="2100">
              <a:solidFill>
                <a:srgbClr val="F3F3F3"/>
              </a:solidFill>
              <a:latin typeface="Oswald"/>
              <a:ea typeface="Oswald"/>
              <a:cs typeface="Oswald"/>
              <a:sym typeface="Oswald"/>
            </a:endParaRPr>
          </a:p>
          <a:p>
            <a:pPr indent="-361950" lvl="0" marL="457200" marR="0" rtl="0" algn="l">
              <a:lnSpc>
                <a:spcPct val="100000"/>
              </a:lnSpc>
              <a:spcBef>
                <a:spcPts val="0"/>
              </a:spcBef>
              <a:spcAft>
                <a:spcPts val="0"/>
              </a:spcAft>
              <a:buClr>
                <a:srgbClr val="F3F3F3"/>
              </a:buClr>
              <a:buSzPts val="2100"/>
              <a:buFont typeface="Oswald"/>
              <a:buChar char="-"/>
            </a:pPr>
            <a:r>
              <a:rPr lang="en" sz="2100">
                <a:solidFill>
                  <a:srgbClr val="F3F3F3"/>
                </a:solidFill>
                <a:latin typeface="Oswald"/>
                <a:ea typeface="Oswald"/>
                <a:cs typeface="Oswald"/>
                <a:sym typeface="Oswald"/>
              </a:rPr>
              <a:t>risks to disclosure of </a:t>
            </a:r>
            <a:r>
              <a:rPr lang="en" sz="2100" u="sng">
                <a:solidFill>
                  <a:srgbClr val="F3F3F3"/>
                </a:solidFill>
                <a:latin typeface="Oswald"/>
                <a:ea typeface="Oswald"/>
                <a:cs typeface="Oswald"/>
                <a:sym typeface="Oswald"/>
              </a:rPr>
              <a:t>confidential </a:t>
            </a:r>
            <a:r>
              <a:rPr lang="en" sz="2100">
                <a:solidFill>
                  <a:srgbClr val="F3F3F3"/>
                </a:solidFill>
                <a:latin typeface="Oswald"/>
                <a:ea typeface="Oswald"/>
                <a:cs typeface="Oswald"/>
                <a:sym typeface="Oswald"/>
              </a:rPr>
              <a:t>or </a:t>
            </a:r>
            <a:r>
              <a:rPr lang="en" sz="2100" u="sng">
                <a:solidFill>
                  <a:srgbClr val="F3F3F3"/>
                </a:solidFill>
                <a:latin typeface="Oswald"/>
                <a:ea typeface="Oswald"/>
                <a:cs typeface="Oswald"/>
                <a:sym typeface="Oswald"/>
              </a:rPr>
              <a:t>personal </a:t>
            </a:r>
            <a:r>
              <a:rPr lang="en" sz="2100">
                <a:solidFill>
                  <a:srgbClr val="F3F3F3"/>
                </a:solidFill>
                <a:latin typeface="Oswald"/>
                <a:ea typeface="Oswald"/>
                <a:cs typeface="Oswald"/>
                <a:sym typeface="Oswald"/>
              </a:rPr>
              <a:t>information</a:t>
            </a:r>
            <a:br>
              <a:rPr lang="en" sz="2100">
                <a:solidFill>
                  <a:srgbClr val="F3F3F3"/>
                </a:solidFill>
                <a:latin typeface="Oswald"/>
                <a:ea typeface="Oswald"/>
                <a:cs typeface="Oswald"/>
                <a:sym typeface="Oswald"/>
              </a:rPr>
            </a:br>
            <a:br>
              <a:rPr lang="en" sz="2100">
                <a:solidFill>
                  <a:srgbClr val="F3F3F3"/>
                </a:solidFill>
                <a:latin typeface="Oswald"/>
                <a:ea typeface="Oswald"/>
                <a:cs typeface="Oswald"/>
                <a:sym typeface="Oswald"/>
              </a:rPr>
            </a:br>
            <a:endParaRPr sz="2100">
              <a:solidFill>
                <a:srgbClr val="F3F3F3"/>
              </a:solidFill>
              <a:latin typeface="Oswald"/>
              <a:ea typeface="Oswald"/>
              <a:cs typeface="Oswald"/>
              <a:sym typeface="Oswald"/>
            </a:endParaRPr>
          </a:p>
          <a:p>
            <a:pPr indent="0" lvl="0" marL="0" marR="0" rtl="0" algn="l">
              <a:lnSpc>
                <a:spcPct val="100000"/>
              </a:lnSpc>
              <a:spcBef>
                <a:spcPts val="0"/>
              </a:spcBef>
              <a:spcAft>
                <a:spcPts val="0"/>
              </a:spcAft>
              <a:buNone/>
            </a:pPr>
            <a:r>
              <a:rPr lang="en" sz="2100">
                <a:solidFill>
                  <a:srgbClr val="F3F3F3"/>
                </a:solidFill>
                <a:latin typeface="Oswald"/>
                <a:ea typeface="Oswald"/>
                <a:cs typeface="Oswald"/>
                <a:sym typeface="Oswald"/>
              </a:rPr>
              <a:t>See practical guideline on the responsible use of genAI tools:</a:t>
            </a:r>
            <a:br>
              <a:rPr lang="en" sz="2100">
                <a:solidFill>
                  <a:srgbClr val="F3F3F3"/>
                </a:solidFill>
                <a:latin typeface="Oswald"/>
                <a:ea typeface="Oswald"/>
                <a:cs typeface="Oswald"/>
                <a:sym typeface="Oswald"/>
              </a:rPr>
            </a:br>
            <a:r>
              <a:rPr lang="en" sz="1700" u="sng">
                <a:solidFill>
                  <a:srgbClr val="EF7500"/>
                </a:solidFill>
                <a:hlinkClick r:id="rId3">
                  <a:extLst>
                    <a:ext uri="{A12FA001-AC4F-418D-AE19-62706E023703}">
                      <ahyp:hlinkClr val="tx"/>
                    </a:ext>
                  </a:extLst>
                </a:hlinkClick>
              </a:rPr>
              <a:t>https://home.vib.be/#/knowledge-base/article/1322</a:t>
            </a:r>
            <a:r>
              <a:rPr lang="en" sz="1700">
                <a:solidFill>
                  <a:srgbClr val="EF7500"/>
                </a:solidFill>
              </a:rPr>
              <a:t> </a:t>
            </a:r>
            <a:endParaRPr sz="2400">
              <a:solidFill>
                <a:srgbClr val="EF7500"/>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nvSpPr>
        <p:spPr>
          <a:xfrm>
            <a:off x="127450" y="134150"/>
            <a:ext cx="8635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latin typeface="Oswald"/>
                <a:ea typeface="Oswald"/>
                <a:cs typeface="Oswald"/>
                <a:sym typeface="Oswald"/>
              </a:rPr>
              <a:t>Discover the whole document on kb.vib.be</a:t>
            </a:r>
            <a:r>
              <a:rPr b="0" i="0" lang="en" sz="3200" u="none" cap="none" strike="noStrike">
                <a:solidFill>
                  <a:schemeClr val="dk1"/>
                </a:solidFill>
                <a:latin typeface="Oswald"/>
                <a:ea typeface="Oswald"/>
                <a:cs typeface="Oswald"/>
                <a:sym typeface="Oswald"/>
              </a:rPr>
              <a:t> </a:t>
            </a:r>
            <a:endParaRPr b="0" i="0" sz="3200" u="none" cap="none" strike="noStrike">
              <a:solidFill>
                <a:schemeClr val="dk1"/>
              </a:solidFill>
              <a:latin typeface="Oswald"/>
              <a:ea typeface="Oswald"/>
              <a:cs typeface="Oswald"/>
              <a:sym typeface="Oswald"/>
            </a:endParaRPr>
          </a:p>
        </p:txBody>
      </p:sp>
      <p:pic>
        <p:nvPicPr>
          <p:cNvPr id="436" name="Google Shape;436;p42"/>
          <p:cNvPicPr preferRelativeResize="0"/>
          <p:nvPr/>
        </p:nvPicPr>
        <p:blipFill>
          <a:blip r:embed="rId3">
            <a:alphaModFix/>
          </a:blip>
          <a:stretch>
            <a:fillRect/>
          </a:stretch>
        </p:blipFill>
        <p:spPr>
          <a:xfrm>
            <a:off x="127450" y="1240862"/>
            <a:ext cx="7107123" cy="3616024"/>
          </a:xfrm>
          <a:prstGeom prst="rect">
            <a:avLst/>
          </a:prstGeom>
          <a:noFill/>
          <a:ln>
            <a:noFill/>
          </a:ln>
        </p:spPr>
      </p:pic>
      <p:sp>
        <p:nvSpPr>
          <p:cNvPr id="437" name="Google Shape;437;p42"/>
          <p:cNvSpPr txBox="1"/>
          <p:nvPr/>
        </p:nvSpPr>
        <p:spPr>
          <a:xfrm>
            <a:off x="127450" y="92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https://kb.vib.be/#/article/1322</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16"/>
          <p:cNvGrpSpPr/>
          <p:nvPr/>
        </p:nvGrpSpPr>
        <p:grpSpPr>
          <a:xfrm>
            <a:off x="6597994" y="3238500"/>
            <a:ext cx="2546006" cy="1905000"/>
            <a:chOff x="6597994" y="3238500"/>
            <a:chExt cx="2546006" cy="1905000"/>
          </a:xfrm>
        </p:grpSpPr>
        <p:pic>
          <p:nvPicPr>
            <p:cNvPr id="101" name="Google Shape;101;p16"/>
            <p:cNvPicPr preferRelativeResize="0"/>
            <p:nvPr/>
          </p:nvPicPr>
          <p:blipFill rotWithShape="1">
            <a:blip r:embed="rId3">
              <a:alphaModFix/>
            </a:blip>
            <a:srcRect b="34156" l="68510" r="13836" t="19598"/>
            <a:stretch/>
          </p:blipFill>
          <p:spPr>
            <a:xfrm>
              <a:off x="7433700" y="3238500"/>
              <a:ext cx="1710300" cy="1905000"/>
            </a:xfrm>
            <a:prstGeom prst="rect">
              <a:avLst/>
            </a:prstGeom>
            <a:noFill/>
            <a:ln>
              <a:noFill/>
            </a:ln>
          </p:spPr>
        </p:pic>
        <p:grpSp>
          <p:nvGrpSpPr>
            <p:cNvPr id="102" name="Google Shape;102;p16"/>
            <p:cNvGrpSpPr/>
            <p:nvPr/>
          </p:nvGrpSpPr>
          <p:grpSpPr>
            <a:xfrm>
              <a:off x="6597994" y="4608175"/>
              <a:ext cx="750713" cy="408650"/>
              <a:chOff x="6929719" y="4539950"/>
              <a:chExt cx="750713" cy="408650"/>
            </a:xfrm>
          </p:grpSpPr>
          <p:pic>
            <p:nvPicPr>
              <p:cNvPr id="103" name="Google Shape;103;p16"/>
              <p:cNvPicPr preferRelativeResize="0"/>
              <p:nvPr/>
            </p:nvPicPr>
            <p:blipFill>
              <a:blip r:embed="rId4">
                <a:alphaModFix/>
              </a:blip>
              <a:stretch>
                <a:fillRect/>
              </a:stretch>
            </p:blipFill>
            <p:spPr>
              <a:xfrm>
                <a:off x="6929719" y="4539950"/>
                <a:ext cx="750713" cy="408650"/>
              </a:xfrm>
              <a:prstGeom prst="rect">
                <a:avLst/>
              </a:prstGeom>
              <a:noFill/>
              <a:ln>
                <a:noFill/>
              </a:ln>
            </p:spPr>
          </p:pic>
          <p:sp>
            <p:nvSpPr>
              <p:cNvPr id="104" name="Google Shape;104;p16"/>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6"/>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6"/>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07" name="Google Shape;107;p16"/>
          <p:cNvSpPr txBox="1"/>
          <p:nvPr/>
        </p:nvSpPr>
        <p:spPr>
          <a:xfrm>
            <a:off x="127450" y="134150"/>
            <a:ext cx="90165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So, how do you feel about AI?</a:t>
            </a:r>
            <a:endParaRPr sz="3200">
              <a:solidFill>
                <a:srgbClr val="F3F3F3"/>
              </a:solidFill>
              <a:latin typeface="Oswald"/>
              <a:ea typeface="Oswald"/>
              <a:cs typeface="Oswald"/>
              <a:sym typeface="Oswald"/>
            </a:endParaRPr>
          </a:p>
        </p:txBody>
      </p:sp>
      <p:grpSp>
        <p:nvGrpSpPr>
          <p:cNvPr id="108" name="Google Shape;108;p16"/>
          <p:cNvGrpSpPr/>
          <p:nvPr/>
        </p:nvGrpSpPr>
        <p:grpSpPr>
          <a:xfrm>
            <a:off x="1418400" y="1643250"/>
            <a:ext cx="2301900" cy="2256300"/>
            <a:chOff x="3183500" y="1661450"/>
            <a:chExt cx="2301900" cy="2256300"/>
          </a:xfrm>
        </p:grpSpPr>
        <p:sp>
          <p:nvSpPr>
            <p:cNvPr id="109" name="Google Shape;109;p16"/>
            <p:cNvSpPr/>
            <p:nvPr/>
          </p:nvSpPr>
          <p:spPr>
            <a:xfrm>
              <a:off x="3183500" y="1661450"/>
              <a:ext cx="2301900" cy="2256300"/>
            </a:xfrm>
            <a:prstGeom prst="round2DiagRect">
              <a:avLst>
                <a:gd fmla="val 16667"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0" name="Google Shape;110;p16"/>
            <p:cNvPicPr preferRelativeResize="0"/>
            <p:nvPr/>
          </p:nvPicPr>
          <p:blipFill rotWithShape="1">
            <a:blip r:embed="rId5">
              <a:alphaModFix/>
            </a:blip>
            <a:srcRect b="9792" l="9519" r="9462" t="9937"/>
            <a:stretch/>
          </p:blipFill>
          <p:spPr>
            <a:xfrm>
              <a:off x="3338175" y="1797925"/>
              <a:ext cx="1983475" cy="1965275"/>
            </a:xfrm>
            <a:prstGeom prst="rect">
              <a:avLst/>
            </a:prstGeom>
            <a:noFill/>
            <a:ln>
              <a:noFill/>
            </a:ln>
          </p:spPr>
        </p:pic>
      </p:grpSp>
      <p:sp>
        <p:nvSpPr>
          <p:cNvPr id="111" name="Google Shape;111;p16"/>
          <p:cNvSpPr txBox="1"/>
          <p:nvPr/>
        </p:nvSpPr>
        <p:spPr>
          <a:xfrm>
            <a:off x="1418400" y="3929400"/>
            <a:ext cx="2301900" cy="5232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3F3F3"/>
                </a:solidFill>
                <a:latin typeface="Oswald"/>
                <a:ea typeface="Oswald"/>
                <a:cs typeface="Oswald"/>
                <a:sym typeface="Oswald"/>
              </a:rPr>
              <a:t>Mentimeter, let’s go</a:t>
            </a:r>
            <a:endParaRPr sz="2200">
              <a:solidFill>
                <a:srgbClr val="F3F3F3"/>
              </a:solidFill>
              <a:latin typeface="Oswald"/>
              <a:ea typeface="Oswald"/>
              <a:cs typeface="Oswald"/>
              <a:sym typeface="Oswald"/>
            </a:endParaRPr>
          </a:p>
        </p:txBody>
      </p:sp>
      <p:sp>
        <p:nvSpPr>
          <p:cNvPr id="112" name="Google Shape;112;p16"/>
          <p:cNvSpPr txBox="1"/>
          <p:nvPr/>
        </p:nvSpPr>
        <p:spPr>
          <a:xfrm>
            <a:off x="0" y="4804800"/>
            <a:ext cx="659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rgbClr val="4F7B93"/>
                </a:solidFill>
                <a:hlinkClick r:id="rId6">
                  <a:extLst>
                    <a:ext uri="{A12FA001-AC4F-418D-AE19-62706E023703}">
                      <ahyp:hlinkClr val="tx"/>
                    </a:ext>
                  </a:extLst>
                </a:hlinkClick>
              </a:rPr>
              <a:t>https://www.mentimeter.com/app/presentation/n/aleh4qrubhohuvefsh6evp9ymbkwwx2d/present?question=wjz3433nigny</a:t>
            </a:r>
            <a:r>
              <a:rPr lang="en" sz="900">
                <a:solidFill>
                  <a:srgbClr val="4F7B93"/>
                </a:solidFill>
              </a:rPr>
              <a:t> </a:t>
            </a:r>
            <a:endParaRPr sz="900">
              <a:solidFill>
                <a:srgbClr val="4F7B9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3"/>
          <p:cNvSpPr txBox="1"/>
          <p:nvPr/>
        </p:nvSpPr>
        <p:spPr>
          <a:xfrm>
            <a:off x="127450" y="134150"/>
            <a:ext cx="8635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latin typeface="Oswald"/>
                <a:ea typeface="Oswald"/>
                <a:cs typeface="Oswald"/>
                <a:sym typeface="Oswald"/>
              </a:rPr>
              <a:t>Some practical guidelines</a:t>
            </a:r>
            <a:endParaRPr b="0" i="0" sz="3200" u="none" cap="none" strike="noStrike">
              <a:solidFill>
                <a:schemeClr val="dk1"/>
              </a:solidFill>
              <a:latin typeface="Oswald"/>
              <a:ea typeface="Oswald"/>
              <a:cs typeface="Oswald"/>
              <a:sym typeface="Oswald"/>
            </a:endParaRPr>
          </a:p>
        </p:txBody>
      </p:sp>
      <p:pic>
        <p:nvPicPr>
          <p:cNvPr id="443" name="Google Shape;443;p43"/>
          <p:cNvPicPr preferRelativeResize="0"/>
          <p:nvPr/>
        </p:nvPicPr>
        <p:blipFill>
          <a:blip r:embed="rId3">
            <a:alphaModFix/>
          </a:blip>
          <a:stretch>
            <a:fillRect/>
          </a:stretch>
        </p:blipFill>
        <p:spPr>
          <a:xfrm>
            <a:off x="127450" y="1243800"/>
            <a:ext cx="4835149" cy="33713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4"/>
          <p:cNvSpPr txBox="1"/>
          <p:nvPr/>
        </p:nvSpPr>
        <p:spPr>
          <a:xfrm>
            <a:off x="127450" y="134150"/>
            <a:ext cx="8635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latin typeface="Oswald"/>
                <a:ea typeface="Oswald"/>
                <a:cs typeface="Oswald"/>
                <a:sym typeface="Oswald"/>
              </a:rPr>
              <a:t>Some practical guidelines</a:t>
            </a:r>
            <a:endParaRPr b="0" i="0" sz="3200" u="none" cap="none" strike="noStrike">
              <a:solidFill>
                <a:schemeClr val="dk1"/>
              </a:solidFill>
              <a:latin typeface="Oswald"/>
              <a:ea typeface="Oswald"/>
              <a:cs typeface="Oswald"/>
              <a:sym typeface="Oswald"/>
            </a:endParaRPr>
          </a:p>
        </p:txBody>
      </p:sp>
      <p:pic>
        <p:nvPicPr>
          <p:cNvPr id="449" name="Google Shape;449;p44"/>
          <p:cNvPicPr preferRelativeResize="0"/>
          <p:nvPr/>
        </p:nvPicPr>
        <p:blipFill>
          <a:blip r:embed="rId3">
            <a:alphaModFix/>
          </a:blip>
          <a:stretch>
            <a:fillRect/>
          </a:stretch>
        </p:blipFill>
        <p:spPr>
          <a:xfrm>
            <a:off x="127450" y="1243800"/>
            <a:ext cx="4835149" cy="3371376"/>
          </a:xfrm>
          <a:prstGeom prst="rect">
            <a:avLst/>
          </a:prstGeom>
          <a:noFill/>
          <a:ln>
            <a:noFill/>
          </a:ln>
        </p:spPr>
      </p:pic>
      <p:sp>
        <p:nvSpPr>
          <p:cNvPr id="450" name="Google Shape;450;p44"/>
          <p:cNvSpPr txBox="1"/>
          <p:nvPr/>
        </p:nvSpPr>
        <p:spPr>
          <a:xfrm>
            <a:off x="6055800" y="1464025"/>
            <a:ext cx="2870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Overview of whether they can be </a:t>
            </a:r>
            <a:r>
              <a:rPr b="1" lang="en">
                <a:solidFill>
                  <a:schemeClr val="accent5"/>
                </a:solidFill>
              </a:rPr>
              <a:t>SAFELY </a:t>
            </a:r>
            <a:r>
              <a:rPr lang="en">
                <a:solidFill>
                  <a:schemeClr val="dk2"/>
                </a:solidFill>
              </a:rPr>
              <a:t>used for:</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Confidential</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Proprietary</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Personal</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451" name="Google Shape;451;p44"/>
          <p:cNvSpPr txBox="1"/>
          <p:nvPr/>
        </p:nvSpPr>
        <p:spPr>
          <a:xfrm>
            <a:off x="5368522" y="1916725"/>
            <a:ext cx="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3C787"/>
                </a:solidFill>
              </a:rPr>
              <a:t>YES</a:t>
            </a:r>
            <a:endParaRPr b="1">
              <a:solidFill>
                <a:srgbClr val="63C787"/>
              </a:solidFill>
            </a:endParaRPr>
          </a:p>
        </p:txBody>
      </p:sp>
      <p:sp>
        <p:nvSpPr>
          <p:cNvPr id="452" name="Google Shape;452;p44"/>
          <p:cNvSpPr/>
          <p:nvPr/>
        </p:nvSpPr>
        <p:spPr>
          <a:xfrm>
            <a:off x="5937900" y="1464025"/>
            <a:ext cx="117900" cy="1305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5"/>
          <p:cNvSpPr txBox="1"/>
          <p:nvPr/>
        </p:nvSpPr>
        <p:spPr>
          <a:xfrm>
            <a:off x="127450" y="134150"/>
            <a:ext cx="8635200" cy="677100"/>
          </a:xfrm>
          <a:prstGeom prst="rect">
            <a:avLst/>
          </a:prstGeom>
          <a:noFill/>
          <a:ln>
            <a:noFill/>
          </a:ln>
          <a:effectLst>
            <a:outerShdw blurRad="57150" rotWithShape="0" algn="bl" dir="5400000" dist="19050">
              <a:srgbClr val="D9D9D9">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lang="en" sz="3200">
                <a:solidFill>
                  <a:schemeClr val="dk1"/>
                </a:solidFill>
                <a:latin typeface="Oswald"/>
                <a:ea typeface="Oswald"/>
                <a:cs typeface="Oswald"/>
                <a:sym typeface="Oswald"/>
              </a:rPr>
              <a:t>Some practical guidelines</a:t>
            </a:r>
            <a:endParaRPr b="0" i="0" sz="3200" u="none" cap="none" strike="noStrike">
              <a:solidFill>
                <a:schemeClr val="dk1"/>
              </a:solidFill>
              <a:latin typeface="Oswald"/>
              <a:ea typeface="Oswald"/>
              <a:cs typeface="Oswald"/>
              <a:sym typeface="Oswald"/>
            </a:endParaRPr>
          </a:p>
        </p:txBody>
      </p:sp>
      <p:pic>
        <p:nvPicPr>
          <p:cNvPr id="458" name="Google Shape;458;p45"/>
          <p:cNvPicPr preferRelativeResize="0"/>
          <p:nvPr/>
        </p:nvPicPr>
        <p:blipFill>
          <a:blip r:embed="rId3">
            <a:alphaModFix/>
          </a:blip>
          <a:stretch>
            <a:fillRect/>
          </a:stretch>
        </p:blipFill>
        <p:spPr>
          <a:xfrm>
            <a:off x="127450" y="1243800"/>
            <a:ext cx="4835149" cy="3371376"/>
          </a:xfrm>
          <a:prstGeom prst="rect">
            <a:avLst/>
          </a:prstGeom>
          <a:noFill/>
          <a:ln>
            <a:noFill/>
          </a:ln>
        </p:spPr>
      </p:pic>
      <p:sp>
        <p:nvSpPr>
          <p:cNvPr id="459" name="Google Shape;459;p45"/>
          <p:cNvSpPr txBox="1"/>
          <p:nvPr/>
        </p:nvSpPr>
        <p:spPr>
          <a:xfrm>
            <a:off x="6055800" y="1464025"/>
            <a:ext cx="2870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Overview of whether they can be </a:t>
            </a:r>
            <a:r>
              <a:rPr b="1" lang="en">
                <a:solidFill>
                  <a:schemeClr val="accent5"/>
                </a:solidFill>
              </a:rPr>
              <a:t>SAFELY </a:t>
            </a:r>
            <a:r>
              <a:rPr lang="en">
                <a:solidFill>
                  <a:schemeClr val="dk2"/>
                </a:solidFill>
              </a:rPr>
              <a:t>used for:</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Confidential</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Proprietary</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Personal</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They </a:t>
            </a:r>
            <a:r>
              <a:rPr b="1" lang="en">
                <a:solidFill>
                  <a:srgbClr val="0097A7"/>
                </a:solidFill>
              </a:rPr>
              <a:t>CAN STILL</a:t>
            </a:r>
            <a:r>
              <a:rPr lang="en">
                <a:solidFill>
                  <a:schemeClr val="dk2"/>
                </a:solidFill>
              </a:rPr>
              <a:t> be used for:</a:t>
            </a:r>
            <a:endParaRPr>
              <a:solidFill>
                <a:schemeClr val="dk2"/>
              </a:solidFill>
            </a:endParaRPr>
          </a:p>
          <a:p>
            <a:pPr indent="0" lvl="0" marL="0" rtl="0" algn="l">
              <a:spcBef>
                <a:spcPts val="0"/>
              </a:spcBef>
              <a:spcAft>
                <a:spcPts val="0"/>
              </a:spcAft>
              <a:buNone/>
            </a:pPr>
            <a:r>
              <a:rPr lang="en">
                <a:solidFill>
                  <a:schemeClr val="dk2"/>
                </a:solidFill>
              </a:rPr>
              <a:t>- non-confidential</a:t>
            </a:r>
            <a:endParaRPr>
              <a:solidFill>
                <a:schemeClr val="dk2"/>
              </a:solidFill>
            </a:endParaRPr>
          </a:p>
          <a:p>
            <a:pPr indent="0" lvl="0" marL="0" rtl="0" algn="l">
              <a:spcBef>
                <a:spcPts val="0"/>
              </a:spcBef>
              <a:spcAft>
                <a:spcPts val="0"/>
              </a:spcAft>
              <a:buNone/>
            </a:pPr>
            <a:r>
              <a:rPr lang="en">
                <a:solidFill>
                  <a:schemeClr val="dk2"/>
                </a:solidFill>
              </a:rPr>
              <a:t>- non-proprietary</a:t>
            </a:r>
            <a:endParaRPr>
              <a:solidFill>
                <a:schemeClr val="dk2"/>
              </a:solidFill>
            </a:endParaRPr>
          </a:p>
          <a:p>
            <a:pPr indent="0" lvl="0" marL="0" rtl="0" algn="l">
              <a:spcBef>
                <a:spcPts val="0"/>
              </a:spcBef>
              <a:spcAft>
                <a:spcPts val="0"/>
              </a:spcAft>
              <a:buNone/>
            </a:pPr>
            <a:r>
              <a:rPr lang="en">
                <a:solidFill>
                  <a:schemeClr val="dk2"/>
                </a:solidFill>
              </a:rPr>
              <a:t>- non-personal</a:t>
            </a:r>
            <a:endParaRPr>
              <a:solidFill>
                <a:schemeClr val="dk2"/>
              </a:solidFill>
            </a:endParaRPr>
          </a:p>
        </p:txBody>
      </p:sp>
      <p:sp>
        <p:nvSpPr>
          <p:cNvPr id="460" name="Google Shape;460;p45"/>
          <p:cNvSpPr txBox="1"/>
          <p:nvPr/>
        </p:nvSpPr>
        <p:spPr>
          <a:xfrm>
            <a:off x="5368522" y="1916725"/>
            <a:ext cx="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3C787"/>
                </a:solidFill>
              </a:rPr>
              <a:t>YES</a:t>
            </a:r>
            <a:endParaRPr b="1">
              <a:solidFill>
                <a:srgbClr val="63C787"/>
              </a:solidFill>
            </a:endParaRPr>
          </a:p>
        </p:txBody>
      </p:sp>
      <p:sp>
        <p:nvSpPr>
          <p:cNvPr id="461" name="Google Shape;461;p45"/>
          <p:cNvSpPr txBox="1"/>
          <p:nvPr/>
        </p:nvSpPr>
        <p:spPr>
          <a:xfrm>
            <a:off x="5423575" y="3516925"/>
            <a:ext cx="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53930"/>
                </a:solidFill>
              </a:rPr>
              <a:t>NO</a:t>
            </a:r>
            <a:endParaRPr b="1">
              <a:solidFill>
                <a:srgbClr val="F53930"/>
              </a:solidFill>
            </a:endParaRPr>
          </a:p>
        </p:txBody>
      </p:sp>
      <p:sp>
        <p:nvSpPr>
          <p:cNvPr id="462" name="Google Shape;462;p45"/>
          <p:cNvSpPr/>
          <p:nvPr/>
        </p:nvSpPr>
        <p:spPr>
          <a:xfrm>
            <a:off x="5937900" y="1464025"/>
            <a:ext cx="117900" cy="1305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45"/>
          <p:cNvSpPr/>
          <p:nvPr/>
        </p:nvSpPr>
        <p:spPr>
          <a:xfrm>
            <a:off x="5937900" y="3074425"/>
            <a:ext cx="117900" cy="1305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64" name="Google Shape;464;p45"/>
          <p:cNvCxnSpPr>
            <a:stCxn id="461" idx="0"/>
          </p:cNvCxnSpPr>
          <p:nvPr/>
        </p:nvCxnSpPr>
        <p:spPr>
          <a:xfrm flipH="1" rot="10800000">
            <a:off x="5708275" y="1981825"/>
            <a:ext cx="465600" cy="1535100"/>
          </a:xfrm>
          <a:prstGeom prst="straightConnector1">
            <a:avLst/>
          </a:prstGeom>
          <a:noFill/>
          <a:ln cap="flat" cmpd="sng" w="9525">
            <a:solidFill>
              <a:schemeClr val="dk2"/>
            </a:solidFill>
            <a:prstDash val="solid"/>
            <a:round/>
            <a:headEnd len="med" w="med" type="none"/>
            <a:tailEnd len="med" w="med" type="triangle"/>
          </a:ln>
        </p:spPr>
      </p:cxnSp>
      <p:grpSp>
        <p:nvGrpSpPr>
          <p:cNvPr id="465" name="Google Shape;465;p45"/>
          <p:cNvGrpSpPr/>
          <p:nvPr/>
        </p:nvGrpSpPr>
        <p:grpSpPr>
          <a:xfrm>
            <a:off x="7306377" y="241850"/>
            <a:ext cx="1572899" cy="461700"/>
            <a:chOff x="7219877" y="-287425"/>
            <a:chExt cx="1572899" cy="461700"/>
          </a:xfrm>
        </p:grpSpPr>
        <p:pic>
          <p:nvPicPr>
            <p:cNvPr id="466" name="Google Shape;466;p45"/>
            <p:cNvPicPr preferRelativeResize="0"/>
            <p:nvPr/>
          </p:nvPicPr>
          <p:blipFill>
            <a:blip r:embed="rId4">
              <a:alphaModFix/>
            </a:blip>
            <a:stretch>
              <a:fillRect/>
            </a:stretch>
          </p:blipFill>
          <p:spPr>
            <a:xfrm>
              <a:off x="7219877" y="-229076"/>
              <a:ext cx="700974" cy="345001"/>
            </a:xfrm>
            <a:prstGeom prst="rect">
              <a:avLst/>
            </a:prstGeom>
            <a:noFill/>
            <a:ln>
              <a:noFill/>
            </a:ln>
          </p:spPr>
        </p:pic>
        <p:sp>
          <p:nvSpPr>
            <p:cNvPr id="467" name="Google Shape;467;p45"/>
            <p:cNvSpPr txBox="1"/>
            <p:nvPr/>
          </p:nvSpPr>
          <p:spPr>
            <a:xfrm>
              <a:off x="7727777" y="-287425"/>
              <a:ext cx="106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Copilot</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6"/>
          <p:cNvSpPr txBox="1"/>
          <p:nvPr/>
        </p:nvSpPr>
        <p:spPr>
          <a:xfrm>
            <a:off x="0" y="2000000"/>
            <a:ext cx="9144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3F3F3"/>
                </a:solidFill>
                <a:latin typeface="Oswald"/>
                <a:ea typeface="Oswald"/>
                <a:cs typeface="Oswald"/>
                <a:sym typeface="Oswald"/>
              </a:rPr>
              <a:t>BEFORE YOU START USING IT</a:t>
            </a:r>
            <a:endParaRPr sz="3200">
              <a:solidFill>
                <a:srgbClr val="F3F3F3"/>
              </a:solidFill>
              <a:latin typeface="Oswald"/>
              <a:ea typeface="Oswald"/>
              <a:cs typeface="Oswald"/>
              <a:sym typeface="Oswald"/>
            </a:endParaRPr>
          </a:p>
        </p:txBody>
      </p:sp>
      <p:sp>
        <p:nvSpPr>
          <p:cNvPr id="473" name="Google Shape;473;p46"/>
          <p:cNvSpPr txBox="1"/>
          <p:nvPr/>
        </p:nvSpPr>
        <p:spPr>
          <a:xfrm>
            <a:off x="1664250" y="2750900"/>
            <a:ext cx="5819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F3F3F3"/>
                </a:solidFill>
                <a:latin typeface="Oswald"/>
                <a:ea typeface="Oswald"/>
                <a:cs typeface="Oswald"/>
                <a:sym typeface="Oswald"/>
              </a:rPr>
              <a:t>things to take in account</a:t>
            </a:r>
            <a:endParaRPr sz="1300">
              <a:solidFill>
                <a:srgbClr val="F3F3F3"/>
              </a:solidFill>
              <a:latin typeface="Oswald"/>
              <a:ea typeface="Oswald"/>
              <a:cs typeface="Oswald"/>
              <a:sym typeface="Oswald"/>
            </a:endParaRPr>
          </a:p>
        </p:txBody>
      </p:sp>
      <p:grpSp>
        <p:nvGrpSpPr>
          <p:cNvPr id="474" name="Google Shape;474;p46"/>
          <p:cNvGrpSpPr/>
          <p:nvPr/>
        </p:nvGrpSpPr>
        <p:grpSpPr>
          <a:xfrm>
            <a:off x="6597994" y="3238500"/>
            <a:ext cx="2546006" cy="1905000"/>
            <a:chOff x="6597994" y="3238500"/>
            <a:chExt cx="2546006" cy="1905000"/>
          </a:xfrm>
        </p:grpSpPr>
        <p:pic>
          <p:nvPicPr>
            <p:cNvPr id="475" name="Google Shape;475;p46"/>
            <p:cNvPicPr preferRelativeResize="0"/>
            <p:nvPr/>
          </p:nvPicPr>
          <p:blipFill rotWithShape="1">
            <a:blip r:embed="rId3">
              <a:alphaModFix/>
            </a:blip>
            <a:srcRect b="34156" l="68510" r="13836" t="19598"/>
            <a:stretch/>
          </p:blipFill>
          <p:spPr>
            <a:xfrm>
              <a:off x="7433700" y="3238500"/>
              <a:ext cx="1710300" cy="1905000"/>
            </a:xfrm>
            <a:prstGeom prst="rect">
              <a:avLst/>
            </a:prstGeom>
            <a:noFill/>
            <a:ln>
              <a:noFill/>
            </a:ln>
          </p:spPr>
        </p:pic>
        <p:grpSp>
          <p:nvGrpSpPr>
            <p:cNvPr id="476" name="Google Shape;476;p46"/>
            <p:cNvGrpSpPr/>
            <p:nvPr/>
          </p:nvGrpSpPr>
          <p:grpSpPr>
            <a:xfrm>
              <a:off x="6597994" y="4608175"/>
              <a:ext cx="750713" cy="408650"/>
              <a:chOff x="6929719" y="4539950"/>
              <a:chExt cx="750713" cy="408650"/>
            </a:xfrm>
          </p:grpSpPr>
          <p:pic>
            <p:nvPicPr>
              <p:cNvPr id="477" name="Google Shape;477;p46"/>
              <p:cNvPicPr preferRelativeResize="0"/>
              <p:nvPr/>
            </p:nvPicPr>
            <p:blipFill>
              <a:blip r:embed="rId4">
                <a:alphaModFix/>
              </a:blip>
              <a:stretch>
                <a:fillRect/>
              </a:stretch>
            </p:blipFill>
            <p:spPr>
              <a:xfrm>
                <a:off x="6929719" y="4539950"/>
                <a:ext cx="750713" cy="408650"/>
              </a:xfrm>
              <a:prstGeom prst="rect">
                <a:avLst/>
              </a:prstGeom>
              <a:noFill/>
              <a:ln>
                <a:noFill/>
              </a:ln>
            </p:spPr>
          </p:pic>
          <p:sp>
            <p:nvSpPr>
              <p:cNvPr id="478" name="Google Shape;478;p46"/>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46"/>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46"/>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47"/>
          <p:cNvGrpSpPr/>
          <p:nvPr/>
        </p:nvGrpSpPr>
        <p:grpSpPr>
          <a:xfrm>
            <a:off x="6597994" y="3238500"/>
            <a:ext cx="2546006" cy="1905000"/>
            <a:chOff x="6597994" y="3238500"/>
            <a:chExt cx="2546006" cy="1905000"/>
          </a:xfrm>
        </p:grpSpPr>
        <p:pic>
          <p:nvPicPr>
            <p:cNvPr id="486" name="Google Shape;486;p47"/>
            <p:cNvPicPr preferRelativeResize="0"/>
            <p:nvPr/>
          </p:nvPicPr>
          <p:blipFill rotWithShape="1">
            <a:blip r:embed="rId3">
              <a:alphaModFix/>
            </a:blip>
            <a:srcRect b="34156" l="68510" r="13836" t="19598"/>
            <a:stretch/>
          </p:blipFill>
          <p:spPr>
            <a:xfrm>
              <a:off x="7433700" y="3238500"/>
              <a:ext cx="1710300" cy="1905000"/>
            </a:xfrm>
            <a:prstGeom prst="rect">
              <a:avLst/>
            </a:prstGeom>
            <a:noFill/>
            <a:ln>
              <a:noFill/>
            </a:ln>
          </p:spPr>
        </p:pic>
        <p:grpSp>
          <p:nvGrpSpPr>
            <p:cNvPr id="487" name="Google Shape;487;p47"/>
            <p:cNvGrpSpPr/>
            <p:nvPr/>
          </p:nvGrpSpPr>
          <p:grpSpPr>
            <a:xfrm>
              <a:off x="6597994" y="4608175"/>
              <a:ext cx="750713" cy="408650"/>
              <a:chOff x="6929719" y="4539950"/>
              <a:chExt cx="750713" cy="408650"/>
            </a:xfrm>
          </p:grpSpPr>
          <p:pic>
            <p:nvPicPr>
              <p:cNvPr id="488" name="Google Shape;488;p47"/>
              <p:cNvPicPr preferRelativeResize="0"/>
              <p:nvPr/>
            </p:nvPicPr>
            <p:blipFill>
              <a:blip r:embed="rId4">
                <a:alphaModFix/>
              </a:blip>
              <a:stretch>
                <a:fillRect/>
              </a:stretch>
            </p:blipFill>
            <p:spPr>
              <a:xfrm>
                <a:off x="6929719" y="4539950"/>
                <a:ext cx="750713" cy="408650"/>
              </a:xfrm>
              <a:prstGeom prst="rect">
                <a:avLst/>
              </a:prstGeom>
              <a:noFill/>
              <a:ln>
                <a:noFill/>
              </a:ln>
            </p:spPr>
          </p:pic>
          <p:sp>
            <p:nvSpPr>
              <p:cNvPr id="489" name="Google Shape;489;p47"/>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47"/>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47"/>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492" name="Google Shape;492;p47"/>
          <p:cNvSpPr txBox="1"/>
          <p:nvPr/>
        </p:nvSpPr>
        <p:spPr>
          <a:xfrm>
            <a:off x="0" y="2000000"/>
            <a:ext cx="9144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3F3F3"/>
                </a:solidFill>
                <a:latin typeface="Oswald"/>
                <a:ea typeface="Oswald"/>
                <a:cs typeface="Oswald"/>
                <a:sym typeface="Oswald"/>
              </a:rPr>
              <a:t>Privacy Policy &amp; Copyrights</a:t>
            </a:r>
            <a:endParaRPr sz="3200">
              <a:solidFill>
                <a:srgbClr val="F3F3F3"/>
              </a:solidFill>
              <a:latin typeface="Oswald"/>
              <a:ea typeface="Oswald"/>
              <a:cs typeface="Oswald"/>
              <a:sym typeface="Oswald"/>
            </a:endParaRPr>
          </a:p>
        </p:txBody>
      </p:sp>
      <p:sp>
        <p:nvSpPr>
          <p:cNvPr id="493" name="Google Shape;493;p47"/>
          <p:cNvSpPr txBox="1"/>
          <p:nvPr/>
        </p:nvSpPr>
        <p:spPr>
          <a:xfrm>
            <a:off x="1664250" y="2750900"/>
            <a:ext cx="5819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F3F3F3"/>
                </a:solidFill>
                <a:latin typeface="Oswald"/>
                <a:ea typeface="Oswald"/>
                <a:cs typeface="Oswald"/>
                <a:sym typeface="Oswald"/>
              </a:rPr>
              <a:t>always look into it</a:t>
            </a:r>
            <a:endParaRPr sz="1300">
              <a:solidFill>
                <a:srgbClr val="F3F3F3"/>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7" name="Shape 497"/>
        <p:cNvGrpSpPr/>
        <p:nvPr/>
      </p:nvGrpSpPr>
      <p:grpSpPr>
        <a:xfrm>
          <a:off x="0" y="0"/>
          <a:ext cx="0" cy="0"/>
          <a:chOff x="0" y="0"/>
          <a:chExt cx="0" cy="0"/>
        </a:xfrm>
      </p:grpSpPr>
      <p:sp>
        <p:nvSpPr>
          <p:cNvPr id="498" name="Google Shape;498;p48"/>
          <p:cNvSpPr txBox="1"/>
          <p:nvPr/>
        </p:nvSpPr>
        <p:spPr>
          <a:xfrm>
            <a:off x="127450" y="1090650"/>
            <a:ext cx="2756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Data privacy</a:t>
            </a:r>
            <a:endParaRPr sz="1900">
              <a:solidFill>
                <a:srgbClr val="F3F3F3"/>
              </a:solidFill>
              <a:latin typeface="Oswald"/>
              <a:ea typeface="Oswald"/>
              <a:cs typeface="Oswald"/>
              <a:sym typeface="Oswald"/>
            </a:endParaRPr>
          </a:p>
        </p:txBody>
      </p:sp>
      <p:sp>
        <p:nvSpPr>
          <p:cNvPr id="499" name="Google Shape;499;p48"/>
          <p:cNvSpPr txBox="1"/>
          <p:nvPr/>
        </p:nvSpPr>
        <p:spPr>
          <a:xfrm>
            <a:off x="323650" y="1767750"/>
            <a:ext cx="55080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GenAI tools can: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Retain your information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Use it for (re)training </a:t>
            </a:r>
            <a:r>
              <a:rPr lang="en" sz="1300">
                <a:solidFill>
                  <a:srgbClr val="F3F3F3"/>
                </a:solidFill>
                <a:latin typeface="Oswald"/>
                <a:ea typeface="Oswald"/>
                <a:cs typeface="Oswald"/>
                <a:sym typeface="Oswald"/>
              </a:rPr>
              <a:t>(model improvement)</a:t>
            </a:r>
            <a:endParaRPr sz="13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Make data collection of:</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Device info.</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Geolocation</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IP address</a:t>
            </a:r>
            <a:endParaRPr sz="1800">
              <a:solidFill>
                <a:srgbClr val="F3F3F3"/>
              </a:solidFill>
              <a:latin typeface="Oswald"/>
              <a:ea typeface="Oswald"/>
              <a:cs typeface="Oswald"/>
              <a:sym typeface="Oswald"/>
            </a:endParaRPr>
          </a:p>
        </p:txBody>
      </p:sp>
      <p:sp>
        <p:nvSpPr>
          <p:cNvPr id="500" name="Google Shape;500;p48"/>
          <p:cNvSpPr txBox="1"/>
          <p:nvPr/>
        </p:nvSpPr>
        <p:spPr>
          <a:xfrm>
            <a:off x="127450" y="134150"/>
            <a:ext cx="58398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Privacy policy</a:t>
            </a:r>
            <a:endParaRPr sz="1900">
              <a:solidFill>
                <a:srgbClr val="F3F3F3"/>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9"/>
          <p:cNvSpPr txBox="1"/>
          <p:nvPr/>
        </p:nvSpPr>
        <p:spPr>
          <a:xfrm>
            <a:off x="5604600" y="2690150"/>
            <a:ext cx="2756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Risks</a:t>
            </a:r>
            <a:endParaRPr sz="1900">
              <a:solidFill>
                <a:srgbClr val="F3F3F3"/>
              </a:solidFill>
              <a:latin typeface="Oswald"/>
              <a:ea typeface="Oswald"/>
              <a:cs typeface="Oswald"/>
              <a:sym typeface="Oswald"/>
            </a:endParaRPr>
          </a:p>
        </p:txBody>
      </p:sp>
      <p:sp>
        <p:nvSpPr>
          <p:cNvPr id="506" name="Google Shape;506;p49"/>
          <p:cNvSpPr txBox="1"/>
          <p:nvPr/>
        </p:nvSpPr>
        <p:spPr>
          <a:xfrm>
            <a:off x="5015550" y="3367250"/>
            <a:ext cx="39342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Disclose sensitive or personal data</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Loss of confidentiality, copyrights, etc</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sp>
        <p:nvSpPr>
          <p:cNvPr id="507" name="Google Shape;507;p49"/>
          <p:cNvSpPr txBox="1"/>
          <p:nvPr/>
        </p:nvSpPr>
        <p:spPr>
          <a:xfrm>
            <a:off x="5604600" y="1124050"/>
            <a:ext cx="2756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Don’t input</a:t>
            </a:r>
            <a:endParaRPr sz="1900">
              <a:solidFill>
                <a:srgbClr val="F3F3F3"/>
              </a:solidFill>
              <a:latin typeface="Oswald"/>
              <a:ea typeface="Oswald"/>
              <a:cs typeface="Oswald"/>
              <a:sym typeface="Oswald"/>
            </a:endParaRPr>
          </a:p>
        </p:txBody>
      </p:sp>
      <p:sp>
        <p:nvSpPr>
          <p:cNvPr id="508" name="Google Shape;508;p49"/>
          <p:cNvSpPr txBox="1"/>
          <p:nvPr/>
        </p:nvSpPr>
        <p:spPr>
          <a:xfrm>
            <a:off x="5160450" y="1801150"/>
            <a:ext cx="39342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Institutional information</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Personal &amp; Sensitive data</a:t>
            </a:r>
            <a:endParaRPr sz="1800">
              <a:solidFill>
                <a:srgbClr val="F3F3F3"/>
              </a:solidFill>
              <a:latin typeface="Oswald"/>
              <a:ea typeface="Oswald"/>
              <a:cs typeface="Oswald"/>
              <a:sym typeface="Oswald"/>
            </a:endParaRPr>
          </a:p>
        </p:txBody>
      </p:sp>
      <p:sp>
        <p:nvSpPr>
          <p:cNvPr id="509" name="Google Shape;509;p49"/>
          <p:cNvSpPr txBox="1"/>
          <p:nvPr/>
        </p:nvSpPr>
        <p:spPr>
          <a:xfrm>
            <a:off x="127450" y="134150"/>
            <a:ext cx="58398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Privacy policy</a:t>
            </a:r>
            <a:endParaRPr sz="1900">
              <a:solidFill>
                <a:srgbClr val="F3F3F3"/>
              </a:solidFill>
              <a:latin typeface="Oswald"/>
              <a:ea typeface="Oswald"/>
              <a:cs typeface="Oswald"/>
              <a:sym typeface="Oswald"/>
            </a:endParaRPr>
          </a:p>
        </p:txBody>
      </p:sp>
      <p:sp>
        <p:nvSpPr>
          <p:cNvPr id="510" name="Google Shape;510;p49"/>
          <p:cNvSpPr txBox="1"/>
          <p:nvPr/>
        </p:nvSpPr>
        <p:spPr>
          <a:xfrm>
            <a:off x="127450" y="1090650"/>
            <a:ext cx="2756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Data privacy</a:t>
            </a:r>
            <a:endParaRPr sz="1900">
              <a:solidFill>
                <a:srgbClr val="F3F3F3"/>
              </a:solidFill>
              <a:latin typeface="Oswald"/>
              <a:ea typeface="Oswald"/>
              <a:cs typeface="Oswald"/>
              <a:sym typeface="Oswald"/>
            </a:endParaRPr>
          </a:p>
        </p:txBody>
      </p:sp>
      <p:sp>
        <p:nvSpPr>
          <p:cNvPr id="511" name="Google Shape;511;p49"/>
          <p:cNvSpPr txBox="1"/>
          <p:nvPr/>
        </p:nvSpPr>
        <p:spPr>
          <a:xfrm>
            <a:off x="323650" y="1767750"/>
            <a:ext cx="55080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GenAI tools can: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Retain your information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Use it for (re)training </a:t>
            </a:r>
            <a:r>
              <a:rPr lang="en" sz="1300">
                <a:solidFill>
                  <a:srgbClr val="F3F3F3"/>
                </a:solidFill>
                <a:latin typeface="Oswald"/>
                <a:ea typeface="Oswald"/>
                <a:cs typeface="Oswald"/>
                <a:sym typeface="Oswald"/>
              </a:rPr>
              <a:t>(model improvement)</a:t>
            </a:r>
            <a:endParaRPr sz="13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Make data collection of:</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Device info.</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Geolocation</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IP address</a:t>
            </a:r>
            <a:endParaRPr sz="1800">
              <a:solidFill>
                <a:srgbClr val="F3F3F3"/>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0"/>
          <p:cNvSpPr txBox="1"/>
          <p:nvPr/>
        </p:nvSpPr>
        <p:spPr>
          <a:xfrm>
            <a:off x="174950" y="249975"/>
            <a:ext cx="2557200" cy="9543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E7538"/>
                </a:solidFill>
                <a:latin typeface="Oswald"/>
                <a:ea typeface="Oswald"/>
                <a:cs typeface="Oswald"/>
                <a:sym typeface="Oswald"/>
              </a:rPr>
              <a:t>Examples </a:t>
            </a:r>
            <a:r>
              <a:rPr lang="en" sz="2500">
                <a:solidFill>
                  <a:srgbClr val="FE7538"/>
                </a:solidFill>
                <a:latin typeface="Oswald"/>
                <a:ea typeface="Oswald"/>
                <a:cs typeface="Oswald"/>
                <a:sym typeface="Oswald"/>
              </a:rPr>
              <a:t>policies</a:t>
            </a:r>
            <a:br>
              <a:rPr lang="en" sz="2500">
                <a:solidFill>
                  <a:srgbClr val="FE7538"/>
                </a:solidFill>
                <a:latin typeface="Oswald"/>
                <a:ea typeface="Oswald"/>
                <a:cs typeface="Oswald"/>
                <a:sym typeface="Oswald"/>
              </a:rPr>
            </a:br>
            <a:r>
              <a:rPr lang="en" sz="2500">
                <a:solidFill>
                  <a:srgbClr val="FE7538"/>
                </a:solidFill>
                <a:latin typeface="Oswald"/>
                <a:ea typeface="Oswald"/>
                <a:cs typeface="Oswald"/>
                <a:sym typeface="Oswald"/>
              </a:rPr>
              <a:t>of free version:</a:t>
            </a:r>
            <a:endParaRPr sz="2500">
              <a:solidFill>
                <a:srgbClr val="FE7538"/>
              </a:solidFill>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51"/>
          <p:cNvPicPr preferRelativeResize="0"/>
          <p:nvPr/>
        </p:nvPicPr>
        <p:blipFill>
          <a:blip r:embed="rId3">
            <a:alphaModFix/>
          </a:blip>
          <a:stretch>
            <a:fillRect/>
          </a:stretch>
        </p:blipFill>
        <p:spPr>
          <a:xfrm>
            <a:off x="2741475" y="912275"/>
            <a:ext cx="6187275" cy="2707950"/>
          </a:xfrm>
          <a:prstGeom prst="rect">
            <a:avLst/>
          </a:prstGeom>
          <a:noFill/>
          <a:ln>
            <a:noFill/>
          </a:ln>
        </p:spPr>
      </p:pic>
      <p:pic>
        <p:nvPicPr>
          <p:cNvPr id="522" name="Google Shape;522;p51"/>
          <p:cNvPicPr preferRelativeResize="0"/>
          <p:nvPr/>
        </p:nvPicPr>
        <p:blipFill>
          <a:blip r:embed="rId4">
            <a:alphaModFix/>
          </a:blip>
          <a:stretch>
            <a:fillRect/>
          </a:stretch>
        </p:blipFill>
        <p:spPr>
          <a:xfrm>
            <a:off x="2805713" y="194802"/>
            <a:ext cx="1810275" cy="526546"/>
          </a:xfrm>
          <a:prstGeom prst="rect">
            <a:avLst/>
          </a:prstGeom>
          <a:noFill/>
          <a:ln>
            <a:noFill/>
          </a:ln>
        </p:spPr>
      </p:pic>
      <p:pic>
        <p:nvPicPr>
          <p:cNvPr id="523" name="Google Shape;523;p51"/>
          <p:cNvPicPr preferRelativeResize="0"/>
          <p:nvPr/>
        </p:nvPicPr>
        <p:blipFill>
          <a:blip r:embed="rId5">
            <a:alphaModFix/>
          </a:blip>
          <a:stretch>
            <a:fillRect/>
          </a:stretch>
        </p:blipFill>
        <p:spPr>
          <a:xfrm>
            <a:off x="5276828" y="219888"/>
            <a:ext cx="1466843" cy="400050"/>
          </a:xfrm>
          <a:prstGeom prst="rect">
            <a:avLst/>
          </a:prstGeom>
          <a:noFill/>
          <a:ln>
            <a:noFill/>
          </a:ln>
        </p:spPr>
      </p:pic>
      <p:pic>
        <p:nvPicPr>
          <p:cNvPr id="524" name="Google Shape;524;p51"/>
          <p:cNvPicPr preferRelativeResize="0"/>
          <p:nvPr/>
        </p:nvPicPr>
        <p:blipFill rotWithShape="1">
          <a:blip r:embed="rId6">
            <a:alphaModFix/>
          </a:blip>
          <a:srcRect b="39880" l="8815" r="8327" t="38476"/>
          <a:stretch/>
        </p:blipFill>
        <p:spPr>
          <a:xfrm>
            <a:off x="7404525" y="214720"/>
            <a:ext cx="1466826" cy="410388"/>
          </a:xfrm>
          <a:prstGeom prst="rect">
            <a:avLst/>
          </a:prstGeom>
          <a:noFill/>
          <a:ln>
            <a:noFill/>
          </a:ln>
        </p:spPr>
      </p:pic>
      <p:sp>
        <p:nvSpPr>
          <p:cNvPr id="525" name="Google Shape;525;p51"/>
          <p:cNvSpPr/>
          <p:nvPr/>
        </p:nvSpPr>
        <p:spPr>
          <a:xfrm>
            <a:off x="3896800" y="3056750"/>
            <a:ext cx="47049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51"/>
          <p:cNvSpPr/>
          <p:nvPr/>
        </p:nvSpPr>
        <p:spPr>
          <a:xfrm>
            <a:off x="2870825" y="3294950"/>
            <a:ext cx="49728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7" name="Google Shape;527;p51"/>
          <p:cNvPicPr preferRelativeResize="0"/>
          <p:nvPr/>
        </p:nvPicPr>
        <p:blipFill rotWithShape="1">
          <a:blip r:embed="rId7">
            <a:alphaModFix/>
          </a:blip>
          <a:srcRect b="0" l="0" r="842" t="0"/>
          <a:stretch/>
        </p:blipFill>
        <p:spPr>
          <a:xfrm>
            <a:off x="1637350" y="3734950"/>
            <a:ext cx="7291399" cy="1323975"/>
          </a:xfrm>
          <a:prstGeom prst="rect">
            <a:avLst/>
          </a:prstGeom>
          <a:noFill/>
          <a:ln>
            <a:noFill/>
          </a:ln>
        </p:spPr>
      </p:pic>
      <p:sp>
        <p:nvSpPr>
          <p:cNvPr id="528" name="Google Shape;528;p51"/>
          <p:cNvSpPr/>
          <p:nvPr/>
        </p:nvSpPr>
        <p:spPr>
          <a:xfrm>
            <a:off x="2518075" y="3951775"/>
            <a:ext cx="61872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p51"/>
          <p:cNvSpPr/>
          <p:nvPr/>
        </p:nvSpPr>
        <p:spPr>
          <a:xfrm>
            <a:off x="1637350" y="4189975"/>
            <a:ext cx="36333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51"/>
          <p:cNvSpPr txBox="1"/>
          <p:nvPr/>
        </p:nvSpPr>
        <p:spPr>
          <a:xfrm>
            <a:off x="4615975" y="964500"/>
            <a:ext cx="424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Comfortaa"/>
                <a:ea typeface="Comfortaa"/>
                <a:cs typeface="Comfortaa"/>
                <a:sym typeface="Comfortaa"/>
              </a:rPr>
              <a:t>https://openai.com/policies/terms-of-use/</a:t>
            </a:r>
            <a:endParaRPr sz="1000">
              <a:latin typeface="Comfortaa"/>
              <a:ea typeface="Comfortaa"/>
              <a:cs typeface="Comfortaa"/>
              <a:sym typeface="Comfortaa"/>
            </a:endParaRPr>
          </a:p>
        </p:txBody>
      </p:sp>
      <p:sp>
        <p:nvSpPr>
          <p:cNvPr id="531" name="Google Shape;531;p51"/>
          <p:cNvSpPr txBox="1"/>
          <p:nvPr/>
        </p:nvSpPr>
        <p:spPr>
          <a:xfrm>
            <a:off x="174950" y="249975"/>
            <a:ext cx="2557200" cy="9543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E7538"/>
                </a:solidFill>
                <a:latin typeface="Oswald"/>
                <a:ea typeface="Oswald"/>
                <a:cs typeface="Oswald"/>
                <a:sym typeface="Oswald"/>
              </a:rPr>
              <a:t>Examples policies</a:t>
            </a:r>
            <a:br>
              <a:rPr lang="en" sz="2500">
                <a:solidFill>
                  <a:srgbClr val="FE7538"/>
                </a:solidFill>
                <a:latin typeface="Oswald"/>
                <a:ea typeface="Oswald"/>
                <a:cs typeface="Oswald"/>
                <a:sym typeface="Oswald"/>
              </a:rPr>
            </a:br>
            <a:r>
              <a:rPr lang="en" sz="2500">
                <a:solidFill>
                  <a:srgbClr val="FE7538"/>
                </a:solidFill>
                <a:latin typeface="Oswald"/>
                <a:ea typeface="Oswald"/>
                <a:cs typeface="Oswald"/>
                <a:sym typeface="Oswald"/>
              </a:rPr>
              <a:t>of free version:</a:t>
            </a:r>
            <a:endParaRPr sz="2500">
              <a:solidFill>
                <a:srgbClr val="FE7538"/>
              </a:solidFill>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2"/>
          <p:cNvSpPr/>
          <p:nvPr/>
        </p:nvSpPr>
        <p:spPr>
          <a:xfrm>
            <a:off x="2598613" y="368200"/>
            <a:ext cx="6202200" cy="1319700"/>
          </a:xfrm>
          <a:prstGeom prst="rect">
            <a:avLst/>
          </a:prstGeom>
          <a:solidFill>
            <a:srgbClr val="F9F9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7" name="Google Shape;537;p52"/>
          <p:cNvPicPr preferRelativeResize="0"/>
          <p:nvPr/>
        </p:nvPicPr>
        <p:blipFill>
          <a:blip r:embed="rId3">
            <a:alphaModFix/>
          </a:blip>
          <a:stretch>
            <a:fillRect/>
          </a:stretch>
        </p:blipFill>
        <p:spPr>
          <a:xfrm>
            <a:off x="2598650" y="715400"/>
            <a:ext cx="6202125" cy="3921825"/>
          </a:xfrm>
          <a:prstGeom prst="rect">
            <a:avLst/>
          </a:prstGeom>
          <a:noFill/>
          <a:ln>
            <a:noFill/>
          </a:ln>
        </p:spPr>
      </p:pic>
      <p:pic>
        <p:nvPicPr>
          <p:cNvPr id="538" name="Google Shape;538;p52"/>
          <p:cNvPicPr preferRelativeResize="0"/>
          <p:nvPr/>
        </p:nvPicPr>
        <p:blipFill>
          <a:blip r:embed="rId4">
            <a:alphaModFix/>
          </a:blip>
          <a:stretch>
            <a:fillRect/>
          </a:stretch>
        </p:blipFill>
        <p:spPr>
          <a:xfrm>
            <a:off x="6162362" y="368200"/>
            <a:ext cx="2638425" cy="314325"/>
          </a:xfrm>
          <a:prstGeom prst="rect">
            <a:avLst/>
          </a:prstGeom>
          <a:noFill/>
          <a:ln>
            <a:noFill/>
          </a:ln>
        </p:spPr>
      </p:pic>
      <p:sp>
        <p:nvSpPr>
          <p:cNvPr id="539" name="Google Shape;539;p52"/>
          <p:cNvSpPr/>
          <p:nvPr/>
        </p:nvSpPr>
        <p:spPr>
          <a:xfrm>
            <a:off x="4467825" y="727100"/>
            <a:ext cx="22350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40" name="Google Shape;540;p52"/>
          <p:cNvGrpSpPr/>
          <p:nvPr/>
        </p:nvGrpSpPr>
        <p:grpSpPr>
          <a:xfrm>
            <a:off x="7299050" y="1131125"/>
            <a:ext cx="1195000" cy="191350"/>
            <a:chOff x="7347650" y="1325500"/>
            <a:chExt cx="1195000" cy="191350"/>
          </a:xfrm>
        </p:grpSpPr>
        <p:cxnSp>
          <p:nvCxnSpPr>
            <p:cNvPr id="541" name="Google Shape;541;p52"/>
            <p:cNvCxnSpPr/>
            <p:nvPr/>
          </p:nvCxnSpPr>
          <p:spPr>
            <a:xfrm flipH="1">
              <a:off x="7347650" y="1325500"/>
              <a:ext cx="1184400" cy="6900"/>
            </a:xfrm>
            <a:prstGeom prst="straightConnector1">
              <a:avLst/>
            </a:prstGeom>
            <a:noFill/>
            <a:ln cap="flat" cmpd="sng" w="19050">
              <a:solidFill>
                <a:srgbClr val="CC0000"/>
              </a:solidFill>
              <a:prstDash val="solid"/>
              <a:round/>
              <a:headEnd len="med" w="med" type="none"/>
              <a:tailEnd len="med" w="med" type="none"/>
            </a:ln>
          </p:spPr>
        </p:cxnSp>
        <p:cxnSp>
          <p:nvCxnSpPr>
            <p:cNvPr id="542" name="Google Shape;542;p52"/>
            <p:cNvCxnSpPr/>
            <p:nvPr/>
          </p:nvCxnSpPr>
          <p:spPr>
            <a:xfrm flipH="1">
              <a:off x="7350750" y="1512350"/>
              <a:ext cx="1191900" cy="4500"/>
            </a:xfrm>
            <a:prstGeom prst="straightConnector1">
              <a:avLst/>
            </a:prstGeom>
            <a:noFill/>
            <a:ln cap="flat" cmpd="sng" w="19050">
              <a:solidFill>
                <a:srgbClr val="CC0000"/>
              </a:solidFill>
              <a:prstDash val="solid"/>
              <a:round/>
              <a:headEnd len="med" w="med" type="none"/>
              <a:tailEnd len="med" w="med" type="none"/>
            </a:ln>
          </p:spPr>
        </p:cxnSp>
        <p:cxnSp>
          <p:nvCxnSpPr>
            <p:cNvPr id="543" name="Google Shape;543;p52"/>
            <p:cNvCxnSpPr/>
            <p:nvPr/>
          </p:nvCxnSpPr>
          <p:spPr>
            <a:xfrm>
              <a:off x="7356500" y="1326750"/>
              <a:ext cx="3600" cy="187800"/>
            </a:xfrm>
            <a:prstGeom prst="straightConnector1">
              <a:avLst/>
            </a:prstGeom>
            <a:noFill/>
            <a:ln cap="flat" cmpd="sng" w="19050">
              <a:solidFill>
                <a:srgbClr val="CC0000"/>
              </a:solidFill>
              <a:prstDash val="solid"/>
              <a:round/>
              <a:headEnd len="med" w="med" type="none"/>
              <a:tailEnd len="med" w="med" type="none"/>
            </a:ln>
          </p:spPr>
        </p:cxnSp>
      </p:grpSp>
      <p:grpSp>
        <p:nvGrpSpPr>
          <p:cNvPr id="544" name="Google Shape;544;p52"/>
          <p:cNvGrpSpPr/>
          <p:nvPr/>
        </p:nvGrpSpPr>
        <p:grpSpPr>
          <a:xfrm rot="10800000">
            <a:off x="2993450" y="1304950"/>
            <a:ext cx="1195000" cy="191350"/>
            <a:chOff x="7347650" y="1325500"/>
            <a:chExt cx="1195000" cy="191350"/>
          </a:xfrm>
        </p:grpSpPr>
        <p:cxnSp>
          <p:nvCxnSpPr>
            <p:cNvPr id="545" name="Google Shape;545;p52"/>
            <p:cNvCxnSpPr/>
            <p:nvPr/>
          </p:nvCxnSpPr>
          <p:spPr>
            <a:xfrm flipH="1">
              <a:off x="7347650" y="1325500"/>
              <a:ext cx="1184400" cy="6900"/>
            </a:xfrm>
            <a:prstGeom prst="straightConnector1">
              <a:avLst/>
            </a:prstGeom>
            <a:noFill/>
            <a:ln cap="flat" cmpd="sng" w="19050">
              <a:solidFill>
                <a:srgbClr val="CC0000"/>
              </a:solidFill>
              <a:prstDash val="solid"/>
              <a:round/>
              <a:headEnd len="med" w="med" type="none"/>
              <a:tailEnd len="med" w="med" type="none"/>
            </a:ln>
          </p:spPr>
        </p:cxnSp>
        <p:cxnSp>
          <p:nvCxnSpPr>
            <p:cNvPr id="546" name="Google Shape;546;p52"/>
            <p:cNvCxnSpPr/>
            <p:nvPr/>
          </p:nvCxnSpPr>
          <p:spPr>
            <a:xfrm flipH="1">
              <a:off x="7350750" y="1512350"/>
              <a:ext cx="1191900" cy="4500"/>
            </a:xfrm>
            <a:prstGeom prst="straightConnector1">
              <a:avLst/>
            </a:prstGeom>
            <a:noFill/>
            <a:ln cap="flat" cmpd="sng" w="19050">
              <a:solidFill>
                <a:srgbClr val="CC0000"/>
              </a:solidFill>
              <a:prstDash val="solid"/>
              <a:round/>
              <a:headEnd len="med" w="med" type="none"/>
              <a:tailEnd len="med" w="med" type="none"/>
            </a:ln>
          </p:spPr>
        </p:cxnSp>
        <p:cxnSp>
          <p:nvCxnSpPr>
            <p:cNvPr id="547" name="Google Shape;547;p52"/>
            <p:cNvCxnSpPr/>
            <p:nvPr/>
          </p:nvCxnSpPr>
          <p:spPr>
            <a:xfrm>
              <a:off x="7356500" y="1326750"/>
              <a:ext cx="3600" cy="187800"/>
            </a:xfrm>
            <a:prstGeom prst="straightConnector1">
              <a:avLst/>
            </a:prstGeom>
            <a:noFill/>
            <a:ln cap="flat" cmpd="sng" w="19050">
              <a:solidFill>
                <a:srgbClr val="CC0000"/>
              </a:solidFill>
              <a:prstDash val="solid"/>
              <a:round/>
              <a:headEnd len="med" w="med" type="none"/>
              <a:tailEnd len="med" w="med" type="none"/>
            </a:ln>
          </p:spPr>
        </p:cxnSp>
      </p:grpSp>
      <p:grpSp>
        <p:nvGrpSpPr>
          <p:cNvPr id="548" name="Google Shape;548;p52"/>
          <p:cNvGrpSpPr/>
          <p:nvPr/>
        </p:nvGrpSpPr>
        <p:grpSpPr>
          <a:xfrm>
            <a:off x="7993080" y="1322501"/>
            <a:ext cx="500689" cy="164104"/>
            <a:chOff x="7339650" y="1325500"/>
            <a:chExt cx="1203000" cy="193450"/>
          </a:xfrm>
        </p:grpSpPr>
        <p:cxnSp>
          <p:nvCxnSpPr>
            <p:cNvPr id="549" name="Google Shape;549;p52"/>
            <p:cNvCxnSpPr/>
            <p:nvPr/>
          </p:nvCxnSpPr>
          <p:spPr>
            <a:xfrm flipH="1">
              <a:off x="7339850" y="1325500"/>
              <a:ext cx="1192200" cy="8700"/>
            </a:xfrm>
            <a:prstGeom prst="straightConnector1">
              <a:avLst/>
            </a:prstGeom>
            <a:noFill/>
            <a:ln cap="flat" cmpd="sng" w="19050">
              <a:solidFill>
                <a:srgbClr val="CC0000"/>
              </a:solidFill>
              <a:prstDash val="solid"/>
              <a:round/>
              <a:headEnd len="med" w="med" type="none"/>
              <a:tailEnd len="med" w="med" type="none"/>
            </a:ln>
          </p:spPr>
        </p:cxnSp>
        <p:cxnSp>
          <p:nvCxnSpPr>
            <p:cNvPr id="550" name="Google Shape;550;p52"/>
            <p:cNvCxnSpPr/>
            <p:nvPr/>
          </p:nvCxnSpPr>
          <p:spPr>
            <a:xfrm flipH="1">
              <a:off x="7339650" y="1512350"/>
              <a:ext cx="1203000" cy="6600"/>
            </a:xfrm>
            <a:prstGeom prst="straightConnector1">
              <a:avLst/>
            </a:prstGeom>
            <a:noFill/>
            <a:ln cap="flat" cmpd="sng" w="19050">
              <a:solidFill>
                <a:srgbClr val="CC0000"/>
              </a:solidFill>
              <a:prstDash val="solid"/>
              <a:round/>
              <a:headEnd len="med" w="med" type="none"/>
              <a:tailEnd len="med" w="med" type="none"/>
            </a:ln>
          </p:spPr>
        </p:cxnSp>
        <p:cxnSp>
          <p:nvCxnSpPr>
            <p:cNvPr id="551" name="Google Shape;551;p52"/>
            <p:cNvCxnSpPr/>
            <p:nvPr/>
          </p:nvCxnSpPr>
          <p:spPr>
            <a:xfrm>
              <a:off x="7356500" y="1326750"/>
              <a:ext cx="3600" cy="187800"/>
            </a:xfrm>
            <a:prstGeom prst="straightConnector1">
              <a:avLst/>
            </a:prstGeom>
            <a:noFill/>
            <a:ln cap="flat" cmpd="sng" w="19050">
              <a:solidFill>
                <a:srgbClr val="CC0000"/>
              </a:solidFill>
              <a:prstDash val="solid"/>
              <a:round/>
              <a:headEnd len="med" w="med" type="none"/>
              <a:tailEnd len="med" w="med" type="none"/>
            </a:ln>
          </p:spPr>
        </p:cxnSp>
      </p:grpSp>
      <p:grpSp>
        <p:nvGrpSpPr>
          <p:cNvPr id="552" name="Google Shape;552;p52"/>
          <p:cNvGrpSpPr/>
          <p:nvPr/>
        </p:nvGrpSpPr>
        <p:grpSpPr>
          <a:xfrm rot="10800000">
            <a:off x="2972130" y="1486605"/>
            <a:ext cx="5241255" cy="193493"/>
            <a:chOff x="7349150" y="1325500"/>
            <a:chExt cx="1193500" cy="191350"/>
          </a:xfrm>
        </p:grpSpPr>
        <p:cxnSp>
          <p:nvCxnSpPr>
            <p:cNvPr id="553" name="Google Shape;553;p52"/>
            <p:cNvCxnSpPr/>
            <p:nvPr/>
          </p:nvCxnSpPr>
          <p:spPr>
            <a:xfrm flipH="1">
              <a:off x="7349150" y="1325500"/>
              <a:ext cx="1182900" cy="6900"/>
            </a:xfrm>
            <a:prstGeom prst="straightConnector1">
              <a:avLst/>
            </a:prstGeom>
            <a:noFill/>
            <a:ln cap="flat" cmpd="sng" w="19050">
              <a:solidFill>
                <a:srgbClr val="CC0000"/>
              </a:solidFill>
              <a:prstDash val="solid"/>
              <a:round/>
              <a:headEnd len="med" w="med" type="none"/>
              <a:tailEnd len="med" w="med" type="none"/>
            </a:ln>
          </p:spPr>
        </p:cxnSp>
        <p:cxnSp>
          <p:nvCxnSpPr>
            <p:cNvPr id="554" name="Google Shape;554;p52"/>
            <p:cNvCxnSpPr/>
            <p:nvPr/>
          </p:nvCxnSpPr>
          <p:spPr>
            <a:xfrm flipH="1">
              <a:off x="7350750" y="1512350"/>
              <a:ext cx="1191900" cy="4500"/>
            </a:xfrm>
            <a:prstGeom prst="straightConnector1">
              <a:avLst/>
            </a:prstGeom>
            <a:noFill/>
            <a:ln cap="flat" cmpd="sng" w="19050">
              <a:solidFill>
                <a:srgbClr val="CC0000"/>
              </a:solidFill>
              <a:prstDash val="solid"/>
              <a:round/>
              <a:headEnd len="med" w="med" type="none"/>
              <a:tailEnd len="med" w="med" type="none"/>
            </a:ln>
          </p:spPr>
        </p:cxnSp>
        <p:cxnSp>
          <p:nvCxnSpPr>
            <p:cNvPr id="555" name="Google Shape;555;p52"/>
            <p:cNvCxnSpPr/>
            <p:nvPr/>
          </p:nvCxnSpPr>
          <p:spPr>
            <a:xfrm>
              <a:off x="7351221" y="1327275"/>
              <a:ext cx="900" cy="188100"/>
            </a:xfrm>
            <a:prstGeom prst="straightConnector1">
              <a:avLst/>
            </a:prstGeom>
            <a:noFill/>
            <a:ln cap="flat" cmpd="sng" w="19050">
              <a:solidFill>
                <a:srgbClr val="CC0000"/>
              </a:solidFill>
              <a:prstDash val="solid"/>
              <a:round/>
              <a:headEnd len="med" w="med" type="none"/>
              <a:tailEnd len="med" w="med" type="none"/>
            </a:ln>
          </p:spPr>
        </p:cxnSp>
      </p:grpSp>
      <p:sp>
        <p:nvSpPr>
          <p:cNvPr id="556" name="Google Shape;556;p52"/>
          <p:cNvSpPr/>
          <p:nvPr/>
        </p:nvSpPr>
        <p:spPr>
          <a:xfrm>
            <a:off x="3599000" y="2038200"/>
            <a:ext cx="1143900" cy="1935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7" name="Google Shape;557;p52"/>
          <p:cNvPicPr preferRelativeResize="0"/>
          <p:nvPr/>
        </p:nvPicPr>
        <p:blipFill>
          <a:blip r:embed="rId5">
            <a:alphaModFix/>
          </a:blip>
          <a:stretch>
            <a:fillRect/>
          </a:stretch>
        </p:blipFill>
        <p:spPr>
          <a:xfrm>
            <a:off x="174950" y="1902294"/>
            <a:ext cx="900549" cy="443238"/>
          </a:xfrm>
          <a:prstGeom prst="rect">
            <a:avLst/>
          </a:prstGeom>
          <a:noFill/>
          <a:ln>
            <a:noFill/>
          </a:ln>
        </p:spPr>
      </p:pic>
      <p:sp>
        <p:nvSpPr>
          <p:cNvPr id="558" name="Google Shape;558;p52"/>
          <p:cNvSpPr txBox="1"/>
          <p:nvPr/>
        </p:nvSpPr>
        <p:spPr>
          <a:xfrm>
            <a:off x="815400" y="1800663"/>
            <a:ext cx="176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434343"/>
                </a:solidFill>
                <a:latin typeface="Calibri"/>
                <a:ea typeface="Calibri"/>
                <a:cs typeface="Calibri"/>
                <a:sym typeface="Calibri"/>
              </a:rPr>
              <a:t>Copilot</a:t>
            </a:r>
            <a:endParaRPr sz="3000">
              <a:solidFill>
                <a:srgbClr val="434343"/>
              </a:solidFill>
              <a:latin typeface="Calibri"/>
              <a:ea typeface="Calibri"/>
              <a:cs typeface="Calibri"/>
              <a:sym typeface="Calibri"/>
            </a:endParaRPr>
          </a:p>
        </p:txBody>
      </p:sp>
      <p:sp>
        <p:nvSpPr>
          <p:cNvPr id="559" name="Google Shape;559;p52"/>
          <p:cNvSpPr txBox="1"/>
          <p:nvPr/>
        </p:nvSpPr>
        <p:spPr>
          <a:xfrm>
            <a:off x="174950" y="249975"/>
            <a:ext cx="2557200" cy="9543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E7538"/>
                </a:solidFill>
                <a:latin typeface="Oswald"/>
                <a:ea typeface="Oswald"/>
                <a:cs typeface="Oswald"/>
                <a:sym typeface="Oswald"/>
              </a:rPr>
              <a:t>Examples policies</a:t>
            </a:r>
            <a:br>
              <a:rPr lang="en" sz="2500">
                <a:solidFill>
                  <a:srgbClr val="FE7538"/>
                </a:solidFill>
                <a:latin typeface="Oswald"/>
                <a:ea typeface="Oswald"/>
                <a:cs typeface="Oswald"/>
                <a:sym typeface="Oswald"/>
              </a:rPr>
            </a:br>
            <a:r>
              <a:rPr lang="en" sz="2500">
                <a:solidFill>
                  <a:srgbClr val="FE7538"/>
                </a:solidFill>
                <a:latin typeface="Oswald"/>
                <a:ea typeface="Oswald"/>
                <a:cs typeface="Oswald"/>
                <a:sym typeface="Oswald"/>
              </a:rPr>
              <a:t>of free version:</a:t>
            </a:r>
            <a:endParaRPr sz="2500">
              <a:solidFill>
                <a:srgbClr val="FE7538"/>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 name="Shape 116"/>
        <p:cNvGrpSpPr/>
        <p:nvPr/>
      </p:nvGrpSpPr>
      <p:grpSpPr>
        <a:xfrm>
          <a:off x="0" y="0"/>
          <a:ext cx="0" cy="0"/>
          <a:chOff x="0" y="0"/>
          <a:chExt cx="0" cy="0"/>
        </a:xfrm>
      </p:grpSpPr>
      <p:sp>
        <p:nvSpPr>
          <p:cNvPr id="117" name="Google Shape;117;p17"/>
          <p:cNvSpPr txBox="1"/>
          <p:nvPr/>
        </p:nvSpPr>
        <p:spPr>
          <a:xfrm>
            <a:off x="127450" y="134150"/>
            <a:ext cx="8776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rgbClr val="F3F3F3"/>
                </a:solidFill>
                <a:latin typeface="Oswald"/>
                <a:ea typeface="Oswald"/>
                <a:cs typeface="Oswald"/>
                <a:sym typeface="Oswald"/>
              </a:rPr>
              <a:t>Where do you see AI in your life?</a:t>
            </a:r>
            <a:endParaRPr sz="3200">
              <a:solidFill>
                <a:srgbClr val="F3F3F3"/>
              </a:solidFill>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sp>
        <p:nvSpPr>
          <p:cNvPr id="564" name="Google Shape;564;p53"/>
          <p:cNvSpPr txBox="1"/>
          <p:nvPr/>
        </p:nvSpPr>
        <p:spPr>
          <a:xfrm>
            <a:off x="474050" y="324025"/>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What is “copyrightable” ?</a:t>
            </a:r>
            <a:endParaRPr sz="1900">
              <a:solidFill>
                <a:srgbClr val="F3F3F3"/>
              </a:solidFill>
              <a:latin typeface="Oswald"/>
              <a:ea typeface="Oswald"/>
              <a:cs typeface="Oswald"/>
              <a:sym typeface="Oswald"/>
            </a:endParaRPr>
          </a:p>
        </p:txBody>
      </p:sp>
      <p:sp>
        <p:nvSpPr>
          <p:cNvPr id="565" name="Google Shape;565;p53"/>
          <p:cNvSpPr txBox="1"/>
          <p:nvPr/>
        </p:nvSpPr>
        <p:spPr>
          <a:xfrm>
            <a:off x="137475" y="-848425"/>
            <a:ext cx="58398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Copyrights</a:t>
            </a:r>
            <a:endParaRPr sz="1900">
              <a:solidFill>
                <a:srgbClr val="F3F3F3"/>
              </a:solidFill>
              <a:latin typeface="Oswald"/>
              <a:ea typeface="Oswald"/>
              <a:cs typeface="Oswald"/>
              <a:sym typeface="Oswald"/>
            </a:endParaRPr>
          </a:p>
        </p:txBody>
      </p:sp>
      <p:cxnSp>
        <p:nvCxnSpPr>
          <p:cNvPr id="566" name="Google Shape;566;p53"/>
          <p:cNvCxnSpPr/>
          <p:nvPr/>
        </p:nvCxnSpPr>
        <p:spPr>
          <a:xfrm rot="10800000">
            <a:off x="-2444725" y="4933550"/>
            <a:ext cx="2100" cy="226800"/>
          </a:xfrm>
          <a:prstGeom prst="straightConnector1">
            <a:avLst/>
          </a:prstGeom>
          <a:noFill/>
          <a:ln cap="flat" cmpd="sng" w="9525">
            <a:solidFill>
              <a:srgbClr val="EF7500"/>
            </a:solidFill>
            <a:prstDash val="solid"/>
            <a:round/>
            <a:headEnd len="med" w="med" type="none"/>
            <a:tailEnd len="med" w="med" type="none"/>
          </a:ln>
        </p:spPr>
      </p:cxnSp>
      <p:pic>
        <p:nvPicPr>
          <p:cNvPr id="567" name="Google Shape;567;p53"/>
          <p:cNvPicPr preferRelativeResize="0"/>
          <p:nvPr/>
        </p:nvPicPr>
        <p:blipFill rotWithShape="1">
          <a:blip r:embed="rId3">
            <a:alphaModFix/>
          </a:blip>
          <a:srcRect b="0" l="17346" r="21744" t="0"/>
          <a:stretch/>
        </p:blipFill>
        <p:spPr>
          <a:xfrm>
            <a:off x="5271375" y="-8075"/>
            <a:ext cx="3872625" cy="5159677"/>
          </a:xfrm>
          <a:prstGeom prst="rect">
            <a:avLst/>
          </a:prstGeom>
          <a:noFill/>
          <a:ln>
            <a:noFill/>
          </a:ln>
        </p:spPr>
      </p:pic>
      <p:cxnSp>
        <p:nvCxnSpPr>
          <p:cNvPr id="568" name="Google Shape;568;p53"/>
          <p:cNvCxnSpPr/>
          <p:nvPr/>
        </p:nvCxnSpPr>
        <p:spPr>
          <a:xfrm>
            <a:off x="5237450" y="-37475"/>
            <a:ext cx="0" cy="5334000"/>
          </a:xfrm>
          <a:prstGeom prst="straightConnector1">
            <a:avLst/>
          </a:prstGeom>
          <a:noFill/>
          <a:ln cap="flat" cmpd="sng" w="76200">
            <a:solidFill>
              <a:schemeClr val="lt1"/>
            </a:solidFill>
            <a:prstDash val="solid"/>
            <a:round/>
            <a:headEnd len="med" w="med" type="none"/>
            <a:tailEnd len="med" w="med" type="none"/>
          </a:ln>
        </p:spPr>
      </p:cxnSp>
      <p:sp>
        <p:nvSpPr>
          <p:cNvPr id="569" name="Google Shape;569;p53"/>
          <p:cNvSpPr txBox="1"/>
          <p:nvPr/>
        </p:nvSpPr>
        <p:spPr>
          <a:xfrm>
            <a:off x="-1124700" y="1394988"/>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570" name="Google Shape;570;p53"/>
          <p:cNvCxnSpPr/>
          <p:nvPr/>
        </p:nvCxnSpPr>
        <p:spPr>
          <a:xfrm rot="10800000">
            <a:off x="-659550" y="-16837"/>
            <a:ext cx="0" cy="1689600"/>
          </a:xfrm>
          <a:prstGeom prst="straightConnector1">
            <a:avLst/>
          </a:prstGeom>
          <a:noFill/>
          <a:ln cap="flat" cmpd="sng" w="9525">
            <a:solidFill>
              <a:srgbClr val="EF7500"/>
            </a:solidFill>
            <a:prstDash val="solid"/>
            <a:round/>
            <a:headEnd len="med" w="med" type="none"/>
            <a:tailEnd len="med" w="med" type="none"/>
          </a:ln>
        </p:spPr>
      </p:cxnSp>
      <p:sp>
        <p:nvSpPr>
          <p:cNvPr id="571" name="Google Shape;571;p53"/>
          <p:cNvSpPr txBox="1"/>
          <p:nvPr/>
        </p:nvSpPr>
        <p:spPr>
          <a:xfrm>
            <a:off x="-1037875" y="1470013"/>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rgbClr val="1F3050"/>
                </a:solidFill>
                <a:latin typeface="Oswald"/>
                <a:ea typeface="Oswald"/>
                <a:cs typeface="Oswald"/>
                <a:sym typeface="Oswald"/>
              </a:rPr>
              <a:t>?</a:t>
            </a:r>
            <a:endParaRPr sz="8500">
              <a:solidFill>
                <a:srgbClr val="1F3050"/>
              </a:solidFill>
              <a:latin typeface="Oswald"/>
              <a:ea typeface="Oswald"/>
              <a:cs typeface="Oswald"/>
              <a:sym typeface="Oswald"/>
            </a:endParaRPr>
          </a:p>
        </p:txBody>
      </p:sp>
      <p:sp>
        <p:nvSpPr>
          <p:cNvPr id="572" name="Google Shape;572;p53"/>
          <p:cNvSpPr/>
          <p:nvPr/>
        </p:nvSpPr>
        <p:spPr>
          <a:xfrm>
            <a:off x="-802650" y="2502838"/>
            <a:ext cx="176700" cy="1863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53"/>
          <p:cNvSpPr/>
          <p:nvPr/>
        </p:nvSpPr>
        <p:spPr>
          <a:xfrm>
            <a:off x="-654175" y="1654188"/>
            <a:ext cx="114900" cy="1251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74" name="Google Shape;574;p53"/>
          <p:cNvCxnSpPr/>
          <p:nvPr/>
        </p:nvCxnSpPr>
        <p:spPr>
          <a:xfrm rot="10800000">
            <a:off x="-674250" y="2599913"/>
            <a:ext cx="300" cy="1971000"/>
          </a:xfrm>
          <a:prstGeom prst="straightConnector1">
            <a:avLst/>
          </a:prstGeom>
          <a:noFill/>
          <a:ln cap="flat" cmpd="sng" w="9525">
            <a:solidFill>
              <a:srgbClr val="EF7500"/>
            </a:solidFill>
            <a:prstDash val="solid"/>
            <a:round/>
            <a:headEnd len="med" w="med" type="none"/>
            <a:tailEnd len="med" w="med" type="none"/>
          </a:ln>
        </p:spPr>
      </p:cxnSp>
      <p:sp>
        <p:nvSpPr>
          <p:cNvPr id="575" name="Google Shape;575;p53"/>
          <p:cNvSpPr txBox="1"/>
          <p:nvPr/>
        </p:nvSpPr>
        <p:spPr>
          <a:xfrm>
            <a:off x="5237450" y="48930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by </a:t>
            </a:r>
            <a:r>
              <a:rPr lang="en" sz="800">
                <a:solidFill>
                  <a:schemeClr val="dk1"/>
                </a:solidFill>
                <a:uFill>
                  <a:noFill/>
                </a:uFill>
                <a:hlinkClick r:id="rId4">
                  <a:extLst>
                    <a:ext uri="{A12FA001-AC4F-418D-AE19-62706E023703}">
                      <ahyp:hlinkClr val="tx"/>
                    </a:ext>
                  </a:extLst>
                </a:hlinkClick>
              </a:rPr>
              <a:t>rawpixel.com on freepik</a:t>
            </a:r>
            <a:endParaRPr sz="800">
              <a:solidFill>
                <a:schemeClr val="dk1"/>
              </a:solidFill>
              <a:uFill>
                <a:noFill/>
              </a:uFill>
              <a:hlinkClick r:id="rId5">
                <a:extLst>
                  <a:ext uri="{A12FA001-AC4F-418D-AE19-62706E023703}">
                    <ahyp:hlinkClr val="tx"/>
                  </a:ext>
                </a:extLst>
              </a:hlinkClick>
            </a:endParaRPr>
          </a:p>
        </p:txBody>
      </p:sp>
      <p:sp>
        <p:nvSpPr>
          <p:cNvPr id="576" name="Google Shape;576;p53"/>
          <p:cNvSpPr/>
          <p:nvPr/>
        </p:nvSpPr>
        <p:spPr>
          <a:xfrm>
            <a:off x="471800" y="1269425"/>
            <a:ext cx="4320600" cy="1143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53"/>
          <p:cNvSpPr txBox="1"/>
          <p:nvPr/>
        </p:nvSpPr>
        <p:spPr>
          <a:xfrm>
            <a:off x="487875" y="1402400"/>
            <a:ext cx="4189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26324B"/>
                </a:solidFill>
              </a:rPr>
              <a:t>works and creations that are original. </a:t>
            </a:r>
            <a:endParaRPr b="1" sz="1200">
              <a:solidFill>
                <a:srgbClr val="26324B"/>
              </a:solidFill>
            </a:endParaRPr>
          </a:p>
          <a:p>
            <a:pPr indent="0" lvl="0" marL="0" rtl="0" algn="ctr">
              <a:spcBef>
                <a:spcPts val="0"/>
              </a:spcBef>
              <a:spcAft>
                <a:spcPts val="0"/>
              </a:spcAft>
              <a:buNone/>
            </a:pPr>
            <a:r>
              <a:t/>
            </a:r>
            <a:endParaRPr b="1" sz="1200">
              <a:solidFill>
                <a:srgbClr val="26324B"/>
              </a:solidFill>
            </a:endParaRPr>
          </a:p>
          <a:p>
            <a:pPr indent="0" lvl="0" marL="0" rtl="0" algn="ctr">
              <a:spcBef>
                <a:spcPts val="0"/>
              </a:spcBef>
              <a:spcAft>
                <a:spcPts val="0"/>
              </a:spcAft>
              <a:buNone/>
            </a:pPr>
            <a:r>
              <a:rPr b="1" lang="en" sz="1200">
                <a:solidFill>
                  <a:srgbClr val="26324B"/>
                </a:solidFill>
              </a:rPr>
              <a:t>They must be the result of the author’s own intellectual work,</a:t>
            </a:r>
            <a:r>
              <a:rPr b="1" lang="en" sz="1200">
                <a:solidFill>
                  <a:srgbClr val="26324B"/>
                </a:solidFill>
              </a:rPr>
              <a:t> and </a:t>
            </a:r>
            <a:r>
              <a:rPr b="1" lang="en" sz="1200">
                <a:solidFill>
                  <a:srgbClr val="26324B"/>
                </a:solidFill>
              </a:rPr>
              <a:t>not a copy of a pre-existing work</a:t>
            </a:r>
            <a:endParaRPr b="1"/>
          </a:p>
        </p:txBody>
      </p:sp>
      <p:sp>
        <p:nvSpPr>
          <p:cNvPr id="578" name="Google Shape;578;p53"/>
          <p:cNvSpPr/>
          <p:nvPr/>
        </p:nvSpPr>
        <p:spPr>
          <a:xfrm>
            <a:off x="377388" y="1140500"/>
            <a:ext cx="4337100" cy="1185300"/>
          </a:xfrm>
          <a:prstGeom prst="rect">
            <a:avLst/>
          </a:prstGeom>
          <a:noFill/>
          <a:ln cap="flat" cmpd="sng" w="19050">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4"/>
          <p:cNvSpPr txBox="1"/>
          <p:nvPr/>
        </p:nvSpPr>
        <p:spPr>
          <a:xfrm>
            <a:off x="474050" y="324025"/>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What is “copyrightable” ?</a:t>
            </a:r>
            <a:endParaRPr sz="1900">
              <a:solidFill>
                <a:srgbClr val="F3F3F3"/>
              </a:solidFill>
              <a:latin typeface="Oswald"/>
              <a:ea typeface="Oswald"/>
              <a:cs typeface="Oswald"/>
              <a:sym typeface="Oswald"/>
            </a:endParaRPr>
          </a:p>
        </p:txBody>
      </p:sp>
      <p:sp>
        <p:nvSpPr>
          <p:cNvPr id="584" name="Google Shape;584;p54"/>
          <p:cNvSpPr txBox="1"/>
          <p:nvPr/>
        </p:nvSpPr>
        <p:spPr>
          <a:xfrm>
            <a:off x="137475" y="-848425"/>
            <a:ext cx="58398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Copyrights</a:t>
            </a:r>
            <a:endParaRPr sz="1900">
              <a:solidFill>
                <a:srgbClr val="F3F3F3"/>
              </a:solidFill>
              <a:latin typeface="Oswald"/>
              <a:ea typeface="Oswald"/>
              <a:cs typeface="Oswald"/>
              <a:sym typeface="Oswald"/>
            </a:endParaRPr>
          </a:p>
        </p:txBody>
      </p:sp>
      <p:cxnSp>
        <p:nvCxnSpPr>
          <p:cNvPr id="585" name="Google Shape;585;p54"/>
          <p:cNvCxnSpPr/>
          <p:nvPr/>
        </p:nvCxnSpPr>
        <p:spPr>
          <a:xfrm rot="10800000">
            <a:off x="-2444725" y="4933550"/>
            <a:ext cx="2100" cy="226800"/>
          </a:xfrm>
          <a:prstGeom prst="straightConnector1">
            <a:avLst/>
          </a:prstGeom>
          <a:noFill/>
          <a:ln cap="flat" cmpd="sng" w="9525">
            <a:solidFill>
              <a:srgbClr val="EF7500"/>
            </a:solidFill>
            <a:prstDash val="solid"/>
            <a:round/>
            <a:headEnd len="med" w="med" type="none"/>
            <a:tailEnd len="med" w="med" type="none"/>
          </a:ln>
        </p:spPr>
      </p:cxnSp>
      <p:pic>
        <p:nvPicPr>
          <p:cNvPr id="586" name="Google Shape;586;p54"/>
          <p:cNvPicPr preferRelativeResize="0"/>
          <p:nvPr/>
        </p:nvPicPr>
        <p:blipFill rotWithShape="1">
          <a:blip r:embed="rId3">
            <a:alphaModFix/>
          </a:blip>
          <a:srcRect b="0" l="17346" r="21744" t="0"/>
          <a:stretch/>
        </p:blipFill>
        <p:spPr>
          <a:xfrm>
            <a:off x="5271375" y="-8075"/>
            <a:ext cx="3872625" cy="5159677"/>
          </a:xfrm>
          <a:prstGeom prst="rect">
            <a:avLst/>
          </a:prstGeom>
          <a:noFill/>
          <a:ln>
            <a:noFill/>
          </a:ln>
        </p:spPr>
      </p:pic>
      <p:cxnSp>
        <p:nvCxnSpPr>
          <p:cNvPr id="587" name="Google Shape;587;p54"/>
          <p:cNvCxnSpPr/>
          <p:nvPr/>
        </p:nvCxnSpPr>
        <p:spPr>
          <a:xfrm>
            <a:off x="5237450" y="-37475"/>
            <a:ext cx="0" cy="5334000"/>
          </a:xfrm>
          <a:prstGeom prst="straightConnector1">
            <a:avLst/>
          </a:prstGeom>
          <a:noFill/>
          <a:ln cap="flat" cmpd="sng" w="76200">
            <a:solidFill>
              <a:schemeClr val="lt1"/>
            </a:solidFill>
            <a:prstDash val="solid"/>
            <a:round/>
            <a:headEnd len="med" w="med" type="none"/>
            <a:tailEnd len="med" w="med" type="none"/>
          </a:ln>
        </p:spPr>
      </p:cxnSp>
      <p:sp>
        <p:nvSpPr>
          <p:cNvPr id="588" name="Google Shape;588;p54"/>
          <p:cNvSpPr txBox="1"/>
          <p:nvPr/>
        </p:nvSpPr>
        <p:spPr>
          <a:xfrm>
            <a:off x="-1124700" y="1394988"/>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589" name="Google Shape;589;p54"/>
          <p:cNvCxnSpPr/>
          <p:nvPr/>
        </p:nvCxnSpPr>
        <p:spPr>
          <a:xfrm rot="10800000">
            <a:off x="-659550" y="-16837"/>
            <a:ext cx="0" cy="1689600"/>
          </a:xfrm>
          <a:prstGeom prst="straightConnector1">
            <a:avLst/>
          </a:prstGeom>
          <a:noFill/>
          <a:ln cap="flat" cmpd="sng" w="9525">
            <a:solidFill>
              <a:srgbClr val="EF7500"/>
            </a:solidFill>
            <a:prstDash val="solid"/>
            <a:round/>
            <a:headEnd len="med" w="med" type="none"/>
            <a:tailEnd len="med" w="med" type="none"/>
          </a:ln>
        </p:spPr>
      </p:cxnSp>
      <p:sp>
        <p:nvSpPr>
          <p:cNvPr id="590" name="Google Shape;590;p54"/>
          <p:cNvSpPr txBox="1"/>
          <p:nvPr/>
        </p:nvSpPr>
        <p:spPr>
          <a:xfrm>
            <a:off x="-1037875" y="1470013"/>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rgbClr val="1F3050"/>
                </a:solidFill>
                <a:latin typeface="Oswald"/>
                <a:ea typeface="Oswald"/>
                <a:cs typeface="Oswald"/>
                <a:sym typeface="Oswald"/>
              </a:rPr>
              <a:t>?</a:t>
            </a:r>
            <a:endParaRPr sz="8500">
              <a:solidFill>
                <a:srgbClr val="1F3050"/>
              </a:solidFill>
              <a:latin typeface="Oswald"/>
              <a:ea typeface="Oswald"/>
              <a:cs typeface="Oswald"/>
              <a:sym typeface="Oswald"/>
            </a:endParaRPr>
          </a:p>
        </p:txBody>
      </p:sp>
      <p:sp>
        <p:nvSpPr>
          <p:cNvPr id="591" name="Google Shape;591;p54"/>
          <p:cNvSpPr/>
          <p:nvPr/>
        </p:nvSpPr>
        <p:spPr>
          <a:xfrm>
            <a:off x="-802650" y="2502838"/>
            <a:ext cx="176700" cy="1863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2" name="Google Shape;592;p54"/>
          <p:cNvSpPr/>
          <p:nvPr/>
        </p:nvSpPr>
        <p:spPr>
          <a:xfrm>
            <a:off x="-654175" y="1654188"/>
            <a:ext cx="114900" cy="1251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93" name="Google Shape;593;p54"/>
          <p:cNvCxnSpPr/>
          <p:nvPr/>
        </p:nvCxnSpPr>
        <p:spPr>
          <a:xfrm rot="10800000">
            <a:off x="-674250" y="2599913"/>
            <a:ext cx="300" cy="1971000"/>
          </a:xfrm>
          <a:prstGeom prst="straightConnector1">
            <a:avLst/>
          </a:prstGeom>
          <a:noFill/>
          <a:ln cap="flat" cmpd="sng" w="9525">
            <a:solidFill>
              <a:srgbClr val="EF7500"/>
            </a:solidFill>
            <a:prstDash val="solid"/>
            <a:round/>
            <a:headEnd len="med" w="med" type="none"/>
            <a:tailEnd len="med" w="med" type="none"/>
          </a:ln>
        </p:spPr>
      </p:cxnSp>
      <p:sp>
        <p:nvSpPr>
          <p:cNvPr id="594" name="Google Shape;594;p54"/>
          <p:cNvSpPr txBox="1"/>
          <p:nvPr/>
        </p:nvSpPr>
        <p:spPr>
          <a:xfrm>
            <a:off x="5237450" y="48930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by </a:t>
            </a:r>
            <a:r>
              <a:rPr lang="en" sz="800">
                <a:solidFill>
                  <a:schemeClr val="dk1"/>
                </a:solidFill>
                <a:uFill>
                  <a:noFill/>
                </a:uFill>
                <a:hlinkClick r:id="rId4">
                  <a:extLst>
                    <a:ext uri="{A12FA001-AC4F-418D-AE19-62706E023703}">
                      <ahyp:hlinkClr val="tx"/>
                    </a:ext>
                  </a:extLst>
                </a:hlinkClick>
              </a:rPr>
              <a:t>rawpixel.com on freepik</a:t>
            </a:r>
            <a:endParaRPr sz="800">
              <a:solidFill>
                <a:schemeClr val="dk1"/>
              </a:solidFill>
              <a:uFill>
                <a:noFill/>
              </a:uFill>
              <a:hlinkClick r:id="rId5">
                <a:extLst>
                  <a:ext uri="{A12FA001-AC4F-418D-AE19-62706E023703}">
                    <ahyp:hlinkClr val="tx"/>
                  </a:ext>
                </a:extLst>
              </a:hlinkClick>
            </a:endParaRPr>
          </a:p>
        </p:txBody>
      </p:sp>
      <p:sp>
        <p:nvSpPr>
          <p:cNvPr id="595" name="Google Shape;595;p54"/>
          <p:cNvSpPr/>
          <p:nvPr/>
        </p:nvSpPr>
        <p:spPr>
          <a:xfrm>
            <a:off x="471800" y="1269425"/>
            <a:ext cx="4320600" cy="1143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54"/>
          <p:cNvSpPr txBox="1"/>
          <p:nvPr/>
        </p:nvSpPr>
        <p:spPr>
          <a:xfrm>
            <a:off x="487875" y="1402400"/>
            <a:ext cx="4189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26324B"/>
                </a:solidFill>
              </a:rPr>
              <a:t>works and creations that are original. </a:t>
            </a:r>
            <a:endParaRPr b="1" sz="1200">
              <a:solidFill>
                <a:srgbClr val="26324B"/>
              </a:solidFill>
            </a:endParaRPr>
          </a:p>
          <a:p>
            <a:pPr indent="0" lvl="0" marL="0" rtl="0" algn="ctr">
              <a:spcBef>
                <a:spcPts val="0"/>
              </a:spcBef>
              <a:spcAft>
                <a:spcPts val="0"/>
              </a:spcAft>
              <a:buNone/>
            </a:pPr>
            <a:r>
              <a:t/>
            </a:r>
            <a:endParaRPr b="1" sz="1200">
              <a:solidFill>
                <a:srgbClr val="26324B"/>
              </a:solidFill>
            </a:endParaRPr>
          </a:p>
          <a:p>
            <a:pPr indent="0" lvl="0" marL="0" rtl="0" algn="ctr">
              <a:spcBef>
                <a:spcPts val="0"/>
              </a:spcBef>
              <a:spcAft>
                <a:spcPts val="0"/>
              </a:spcAft>
              <a:buNone/>
            </a:pPr>
            <a:r>
              <a:rPr b="1" lang="en" sz="1200">
                <a:solidFill>
                  <a:srgbClr val="26324B"/>
                </a:solidFill>
              </a:rPr>
              <a:t>They must be the result of the author’s own intellectual work, and not a copy of a pre-existing work</a:t>
            </a:r>
            <a:endParaRPr b="1"/>
          </a:p>
        </p:txBody>
      </p:sp>
      <p:sp>
        <p:nvSpPr>
          <p:cNvPr id="597" name="Google Shape;597;p54"/>
          <p:cNvSpPr/>
          <p:nvPr/>
        </p:nvSpPr>
        <p:spPr>
          <a:xfrm>
            <a:off x="377388" y="1140500"/>
            <a:ext cx="4337100" cy="1185300"/>
          </a:xfrm>
          <a:prstGeom prst="rect">
            <a:avLst/>
          </a:prstGeom>
          <a:noFill/>
          <a:ln cap="flat" cmpd="sng" w="19050">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54"/>
          <p:cNvSpPr txBox="1"/>
          <p:nvPr/>
        </p:nvSpPr>
        <p:spPr>
          <a:xfrm>
            <a:off x="474050" y="2680725"/>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Who owns the work?</a:t>
            </a:r>
            <a:endParaRPr sz="1900">
              <a:solidFill>
                <a:srgbClr val="F3F3F3"/>
              </a:solidFill>
              <a:latin typeface="Oswald"/>
              <a:ea typeface="Oswald"/>
              <a:cs typeface="Oswald"/>
              <a:sym typeface="Oswald"/>
            </a:endParaRPr>
          </a:p>
        </p:txBody>
      </p:sp>
      <p:sp>
        <p:nvSpPr>
          <p:cNvPr id="599" name="Google Shape;599;p54"/>
          <p:cNvSpPr/>
          <p:nvPr/>
        </p:nvSpPr>
        <p:spPr>
          <a:xfrm>
            <a:off x="469675" y="3486750"/>
            <a:ext cx="4320600" cy="1143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p54"/>
          <p:cNvSpPr txBox="1"/>
          <p:nvPr/>
        </p:nvSpPr>
        <p:spPr>
          <a:xfrm>
            <a:off x="485750" y="3619725"/>
            <a:ext cx="4189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26324B"/>
                </a:solidFill>
              </a:rPr>
              <a:t>The author or the institution</a:t>
            </a:r>
            <a:endParaRPr b="1" sz="1200">
              <a:solidFill>
                <a:srgbClr val="26324B"/>
              </a:solidFill>
            </a:endParaRPr>
          </a:p>
          <a:p>
            <a:pPr indent="0" lvl="0" marL="0" rtl="0" algn="ctr">
              <a:spcBef>
                <a:spcPts val="0"/>
              </a:spcBef>
              <a:spcAft>
                <a:spcPts val="0"/>
              </a:spcAft>
              <a:buNone/>
            </a:pPr>
            <a:r>
              <a:t/>
            </a:r>
            <a:endParaRPr b="1" sz="1200">
              <a:solidFill>
                <a:srgbClr val="26324B"/>
              </a:solidFill>
            </a:endParaRPr>
          </a:p>
          <a:p>
            <a:pPr indent="0" lvl="0" marL="0" rtl="0" algn="ctr">
              <a:spcBef>
                <a:spcPts val="0"/>
              </a:spcBef>
              <a:spcAft>
                <a:spcPts val="0"/>
              </a:spcAft>
              <a:buNone/>
            </a:pPr>
            <a:r>
              <a:rPr b="1" lang="en" sz="1200">
                <a:solidFill>
                  <a:srgbClr val="26324B"/>
                </a:solidFill>
              </a:rPr>
              <a:t>In general the author, however work produced in normal course of employment are owned by employer.</a:t>
            </a:r>
            <a:endParaRPr b="1"/>
          </a:p>
        </p:txBody>
      </p:sp>
      <p:sp>
        <p:nvSpPr>
          <p:cNvPr id="601" name="Google Shape;601;p54"/>
          <p:cNvSpPr/>
          <p:nvPr/>
        </p:nvSpPr>
        <p:spPr>
          <a:xfrm>
            <a:off x="375263" y="3357825"/>
            <a:ext cx="4337100" cy="1185300"/>
          </a:xfrm>
          <a:prstGeom prst="rect">
            <a:avLst/>
          </a:prstGeom>
          <a:noFill/>
          <a:ln cap="flat" cmpd="sng" w="19050">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5"/>
          <p:cNvSpPr txBox="1"/>
          <p:nvPr/>
        </p:nvSpPr>
        <p:spPr>
          <a:xfrm>
            <a:off x="474050" y="324025"/>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1 question = 2 challenges</a:t>
            </a:r>
            <a:endParaRPr sz="1900">
              <a:solidFill>
                <a:srgbClr val="F3F3F3"/>
              </a:solidFill>
              <a:latin typeface="Oswald"/>
              <a:ea typeface="Oswald"/>
              <a:cs typeface="Oswald"/>
              <a:sym typeface="Oswald"/>
            </a:endParaRPr>
          </a:p>
        </p:txBody>
      </p:sp>
      <p:sp>
        <p:nvSpPr>
          <p:cNvPr id="607" name="Google Shape;607;p55"/>
          <p:cNvSpPr txBox="1"/>
          <p:nvPr/>
        </p:nvSpPr>
        <p:spPr>
          <a:xfrm>
            <a:off x="137475" y="-848425"/>
            <a:ext cx="58398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Copyrights</a:t>
            </a:r>
            <a:endParaRPr sz="1900">
              <a:solidFill>
                <a:srgbClr val="F3F3F3"/>
              </a:solidFill>
              <a:latin typeface="Oswald"/>
              <a:ea typeface="Oswald"/>
              <a:cs typeface="Oswald"/>
              <a:sym typeface="Oswald"/>
            </a:endParaRPr>
          </a:p>
        </p:txBody>
      </p:sp>
      <p:cxnSp>
        <p:nvCxnSpPr>
          <p:cNvPr id="608" name="Google Shape;608;p55"/>
          <p:cNvCxnSpPr/>
          <p:nvPr/>
        </p:nvCxnSpPr>
        <p:spPr>
          <a:xfrm rot="10800000">
            <a:off x="-2444725" y="4933550"/>
            <a:ext cx="2100" cy="226800"/>
          </a:xfrm>
          <a:prstGeom prst="straightConnector1">
            <a:avLst/>
          </a:prstGeom>
          <a:noFill/>
          <a:ln cap="flat" cmpd="sng" w="9525">
            <a:solidFill>
              <a:srgbClr val="EF7500"/>
            </a:solidFill>
            <a:prstDash val="solid"/>
            <a:round/>
            <a:headEnd len="med" w="med" type="none"/>
            <a:tailEnd len="med" w="med" type="none"/>
          </a:ln>
        </p:spPr>
      </p:cxnSp>
      <p:pic>
        <p:nvPicPr>
          <p:cNvPr id="609" name="Google Shape;609;p55"/>
          <p:cNvPicPr preferRelativeResize="0"/>
          <p:nvPr/>
        </p:nvPicPr>
        <p:blipFill rotWithShape="1">
          <a:blip r:embed="rId3">
            <a:alphaModFix/>
          </a:blip>
          <a:srcRect b="0" l="17346" r="21744" t="0"/>
          <a:stretch/>
        </p:blipFill>
        <p:spPr>
          <a:xfrm>
            <a:off x="5271375" y="-8075"/>
            <a:ext cx="3872625" cy="5159677"/>
          </a:xfrm>
          <a:prstGeom prst="rect">
            <a:avLst/>
          </a:prstGeom>
          <a:noFill/>
          <a:ln>
            <a:noFill/>
          </a:ln>
        </p:spPr>
      </p:pic>
      <p:cxnSp>
        <p:nvCxnSpPr>
          <p:cNvPr id="610" name="Google Shape;610;p55"/>
          <p:cNvCxnSpPr/>
          <p:nvPr/>
        </p:nvCxnSpPr>
        <p:spPr>
          <a:xfrm>
            <a:off x="5237450" y="-37475"/>
            <a:ext cx="0" cy="5334000"/>
          </a:xfrm>
          <a:prstGeom prst="straightConnector1">
            <a:avLst/>
          </a:prstGeom>
          <a:noFill/>
          <a:ln cap="flat" cmpd="sng" w="76200">
            <a:solidFill>
              <a:schemeClr val="lt1"/>
            </a:solidFill>
            <a:prstDash val="solid"/>
            <a:round/>
            <a:headEnd len="med" w="med" type="none"/>
            <a:tailEnd len="med" w="med" type="none"/>
          </a:ln>
        </p:spPr>
      </p:cxnSp>
      <p:sp>
        <p:nvSpPr>
          <p:cNvPr id="611" name="Google Shape;611;p55"/>
          <p:cNvSpPr txBox="1"/>
          <p:nvPr/>
        </p:nvSpPr>
        <p:spPr>
          <a:xfrm>
            <a:off x="-1124700" y="1394988"/>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612" name="Google Shape;612;p55"/>
          <p:cNvCxnSpPr/>
          <p:nvPr/>
        </p:nvCxnSpPr>
        <p:spPr>
          <a:xfrm rot="10800000">
            <a:off x="-659550" y="-16837"/>
            <a:ext cx="0" cy="1689600"/>
          </a:xfrm>
          <a:prstGeom prst="straightConnector1">
            <a:avLst/>
          </a:prstGeom>
          <a:noFill/>
          <a:ln cap="flat" cmpd="sng" w="9525">
            <a:solidFill>
              <a:srgbClr val="EF7500"/>
            </a:solidFill>
            <a:prstDash val="solid"/>
            <a:round/>
            <a:headEnd len="med" w="med" type="none"/>
            <a:tailEnd len="med" w="med" type="none"/>
          </a:ln>
        </p:spPr>
      </p:cxnSp>
      <p:sp>
        <p:nvSpPr>
          <p:cNvPr id="613" name="Google Shape;613;p55"/>
          <p:cNvSpPr txBox="1"/>
          <p:nvPr/>
        </p:nvSpPr>
        <p:spPr>
          <a:xfrm>
            <a:off x="-1037875" y="1470013"/>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rgbClr val="1F3050"/>
                </a:solidFill>
                <a:latin typeface="Oswald"/>
                <a:ea typeface="Oswald"/>
                <a:cs typeface="Oswald"/>
                <a:sym typeface="Oswald"/>
              </a:rPr>
              <a:t>?</a:t>
            </a:r>
            <a:endParaRPr sz="8500">
              <a:solidFill>
                <a:srgbClr val="1F3050"/>
              </a:solidFill>
              <a:latin typeface="Oswald"/>
              <a:ea typeface="Oswald"/>
              <a:cs typeface="Oswald"/>
              <a:sym typeface="Oswald"/>
            </a:endParaRPr>
          </a:p>
        </p:txBody>
      </p:sp>
      <p:sp>
        <p:nvSpPr>
          <p:cNvPr id="614" name="Google Shape;614;p55"/>
          <p:cNvSpPr/>
          <p:nvPr/>
        </p:nvSpPr>
        <p:spPr>
          <a:xfrm>
            <a:off x="-802650" y="2502838"/>
            <a:ext cx="176700" cy="1863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p55"/>
          <p:cNvSpPr/>
          <p:nvPr/>
        </p:nvSpPr>
        <p:spPr>
          <a:xfrm>
            <a:off x="-654175" y="1654188"/>
            <a:ext cx="114900" cy="1251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16" name="Google Shape;616;p55"/>
          <p:cNvCxnSpPr/>
          <p:nvPr/>
        </p:nvCxnSpPr>
        <p:spPr>
          <a:xfrm rot="10800000">
            <a:off x="-674250" y="2599913"/>
            <a:ext cx="300" cy="1971000"/>
          </a:xfrm>
          <a:prstGeom prst="straightConnector1">
            <a:avLst/>
          </a:prstGeom>
          <a:noFill/>
          <a:ln cap="flat" cmpd="sng" w="9525">
            <a:solidFill>
              <a:srgbClr val="EF7500"/>
            </a:solidFill>
            <a:prstDash val="solid"/>
            <a:round/>
            <a:headEnd len="med" w="med" type="none"/>
            <a:tailEnd len="med" w="med" type="none"/>
          </a:ln>
        </p:spPr>
      </p:cxnSp>
      <p:sp>
        <p:nvSpPr>
          <p:cNvPr id="617" name="Google Shape;617;p55"/>
          <p:cNvSpPr txBox="1"/>
          <p:nvPr/>
        </p:nvSpPr>
        <p:spPr>
          <a:xfrm>
            <a:off x="5237450" y="48930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by </a:t>
            </a:r>
            <a:r>
              <a:rPr lang="en" sz="800">
                <a:solidFill>
                  <a:schemeClr val="dk1"/>
                </a:solidFill>
                <a:uFill>
                  <a:noFill/>
                </a:uFill>
                <a:hlinkClick r:id="rId4">
                  <a:extLst>
                    <a:ext uri="{A12FA001-AC4F-418D-AE19-62706E023703}">
                      <ahyp:hlinkClr val="tx"/>
                    </a:ext>
                  </a:extLst>
                </a:hlinkClick>
              </a:rPr>
              <a:t>rawpixel.com on freepik</a:t>
            </a:r>
            <a:endParaRPr sz="800">
              <a:solidFill>
                <a:schemeClr val="dk1"/>
              </a:solidFill>
              <a:uFill>
                <a:noFill/>
              </a:uFill>
              <a:hlinkClick r:id="rId5">
                <a:extLst>
                  <a:ext uri="{A12FA001-AC4F-418D-AE19-62706E023703}">
                    <ahyp:hlinkClr val="tx"/>
                  </a:ext>
                </a:extLst>
              </a:hlinkClic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6"/>
          <p:cNvSpPr txBox="1"/>
          <p:nvPr/>
        </p:nvSpPr>
        <p:spPr>
          <a:xfrm>
            <a:off x="373800" y="1612875"/>
            <a:ext cx="43206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 potential copyright infringement by generative AI models</a:t>
            </a:r>
            <a:br>
              <a:rPr lang="en" sz="1800">
                <a:solidFill>
                  <a:srgbClr val="F3F3F3"/>
                </a:solidFill>
                <a:latin typeface="Oswald"/>
                <a:ea typeface="Oswald"/>
                <a:cs typeface="Oswald"/>
                <a:sym typeface="Oswald"/>
              </a:rPr>
            </a:b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pic>
        <p:nvPicPr>
          <p:cNvPr id="623" name="Google Shape;623;p56"/>
          <p:cNvPicPr preferRelativeResize="0"/>
          <p:nvPr/>
        </p:nvPicPr>
        <p:blipFill rotWithShape="1">
          <a:blip r:embed="rId3">
            <a:alphaModFix/>
          </a:blip>
          <a:srcRect b="0" l="17346" r="21744" t="0"/>
          <a:stretch/>
        </p:blipFill>
        <p:spPr>
          <a:xfrm>
            <a:off x="5271375" y="-8075"/>
            <a:ext cx="3872625" cy="5159677"/>
          </a:xfrm>
          <a:prstGeom prst="rect">
            <a:avLst/>
          </a:prstGeom>
          <a:noFill/>
          <a:ln>
            <a:noFill/>
          </a:ln>
        </p:spPr>
      </p:pic>
      <p:sp>
        <p:nvSpPr>
          <p:cNvPr id="624" name="Google Shape;624;p56"/>
          <p:cNvSpPr txBox="1"/>
          <p:nvPr/>
        </p:nvSpPr>
        <p:spPr>
          <a:xfrm>
            <a:off x="474050" y="324025"/>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1 question = 2 challenges</a:t>
            </a:r>
            <a:endParaRPr sz="1900">
              <a:solidFill>
                <a:srgbClr val="F3F3F3"/>
              </a:solidFill>
              <a:latin typeface="Oswald"/>
              <a:ea typeface="Oswald"/>
              <a:cs typeface="Oswald"/>
              <a:sym typeface="Oswald"/>
            </a:endParaRPr>
          </a:p>
        </p:txBody>
      </p:sp>
      <p:cxnSp>
        <p:nvCxnSpPr>
          <p:cNvPr id="625" name="Google Shape;625;p56"/>
          <p:cNvCxnSpPr/>
          <p:nvPr/>
        </p:nvCxnSpPr>
        <p:spPr>
          <a:xfrm>
            <a:off x="5237450" y="-37475"/>
            <a:ext cx="0" cy="5334000"/>
          </a:xfrm>
          <a:prstGeom prst="straightConnector1">
            <a:avLst/>
          </a:prstGeom>
          <a:noFill/>
          <a:ln cap="flat" cmpd="sng" w="76200">
            <a:solidFill>
              <a:schemeClr val="lt1"/>
            </a:solidFill>
            <a:prstDash val="solid"/>
            <a:round/>
            <a:headEnd len="med" w="med" type="none"/>
            <a:tailEnd len="med" w="med" type="none"/>
          </a:ln>
        </p:spPr>
      </p:cxnSp>
      <p:sp>
        <p:nvSpPr>
          <p:cNvPr id="626" name="Google Shape;626;p56"/>
          <p:cNvSpPr txBox="1"/>
          <p:nvPr/>
        </p:nvSpPr>
        <p:spPr>
          <a:xfrm>
            <a:off x="-1124700" y="1394988"/>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627" name="Google Shape;627;p56"/>
          <p:cNvCxnSpPr/>
          <p:nvPr/>
        </p:nvCxnSpPr>
        <p:spPr>
          <a:xfrm rot="10800000">
            <a:off x="-659550" y="-16837"/>
            <a:ext cx="0" cy="1689600"/>
          </a:xfrm>
          <a:prstGeom prst="straightConnector1">
            <a:avLst/>
          </a:prstGeom>
          <a:noFill/>
          <a:ln cap="flat" cmpd="sng" w="9525">
            <a:solidFill>
              <a:srgbClr val="EF7500"/>
            </a:solidFill>
            <a:prstDash val="solid"/>
            <a:round/>
            <a:headEnd len="med" w="med" type="none"/>
            <a:tailEnd len="med" w="med" type="none"/>
          </a:ln>
        </p:spPr>
      </p:cxnSp>
      <p:sp>
        <p:nvSpPr>
          <p:cNvPr id="628" name="Google Shape;628;p56"/>
          <p:cNvSpPr txBox="1"/>
          <p:nvPr/>
        </p:nvSpPr>
        <p:spPr>
          <a:xfrm>
            <a:off x="-1037875" y="1470013"/>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rgbClr val="1F3050"/>
                </a:solidFill>
                <a:latin typeface="Oswald"/>
                <a:ea typeface="Oswald"/>
                <a:cs typeface="Oswald"/>
                <a:sym typeface="Oswald"/>
              </a:rPr>
              <a:t>?</a:t>
            </a:r>
            <a:endParaRPr sz="8500">
              <a:solidFill>
                <a:srgbClr val="1F3050"/>
              </a:solidFill>
              <a:latin typeface="Oswald"/>
              <a:ea typeface="Oswald"/>
              <a:cs typeface="Oswald"/>
              <a:sym typeface="Oswald"/>
            </a:endParaRPr>
          </a:p>
        </p:txBody>
      </p:sp>
      <p:sp>
        <p:nvSpPr>
          <p:cNvPr id="629" name="Google Shape;629;p56"/>
          <p:cNvSpPr/>
          <p:nvPr/>
        </p:nvSpPr>
        <p:spPr>
          <a:xfrm>
            <a:off x="-802650" y="2502838"/>
            <a:ext cx="176700" cy="1863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p56"/>
          <p:cNvSpPr/>
          <p:nvPr/>
        </p:nvSpPr>
        <p:spPr>
          <a:xfrm>
            <a:off x="-654175" y="1654188"/>
            <a:ext cx="114900" cy="1251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31" name="Google Shape;631;p56"/>
          <p:cNvCxnSpPr/>
          <p:nvPr/>
        </p:nvCxnSpPr>
        <p:spPr>
          <a:xfrm rot="10800000">
            <a:off x="-674250" y="2599913"/>
            <a:ext cx="300" cy="1971000"/>
          </a:xfrm>
          <a:prstGeom prst="straightConnector1">
            <a:avLst/>
          </a:prstGeom>
          <a:noFill/>
          <a:ln cap="flat" cmpd="sng" w="9525">
            <a:solidFill>
              <a:srgbClr val="EF7500"/>
            </a:solidFill>
            <a:prstDash val="solid"/>
            <a:round/>
            <a:headEnd len="med" w="med" type="none"/>
            <a:tailEnd len="med" w="med" type="none"/>
          </a:ln>
        </p:spPr>
      </p:cxnSp>
      <p:sp>
        <p:nvSpPr>
          <p:cNvPr id="632" name="Google Shape;632;p56"/>
          <p:cNvSpPr txBox="1"/>
          <p:nvPr/>
        </p:nvSpPr>
        <p:spPr>
          <a:xfrm>
            <a:off x="5237450" y="48930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by </a:t>
            </a:r>
            <a:r>
              <a:rPr lang="en" sz="800">
                <a:solidFill>
                  <a:schemeClr val="dk1"/>
                </a:solidFill>
                <a:uFill>
                  <a:noFill/>
                </a:uFill>
                <a:hlinkClick r:id="rId4">
                  <a:extLst>
                    <a:ext uri="{A12FA001-AC4F-418D-AE19-62706E023703}">
                      <ahyp:hlinkClr val="tx"/>
                    </a:ext>
                  </a:extLst>
                </a:hlinkClick>
              </a:rPr>
              <a:t>rawpixel.com on freepik</a:t>
            </a:r>
            <a:endParaRPr sz="800">
              <a:solidFill>
                <a:schemeClr val="dk1"/>
              </a:solidFill>
              <a:uFill>
                <a:noFill/>
              </a:uFill>
              <a:hlinkClick r:id="rId5">
                <a:extLst>
                  <a:ext uri="{A12FA001-AC4F-418D-AE19-62706E023703}">
                    <ahyp:hlinkClr val="tx"/>
                  </a:ext>
                </a:extLst>
              </a:hlinkCli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7"/>
          <p:cNvSpPr txBox="1"/>
          <p:nvPr/>
        </p:nvSpPr>
        <p:spPr>
          <a:xfrm>
            <a:off x="373800" y="1612875"/>
            <a:ext cx="43206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5D78B3"/>
                </a:solidFill>
                <a:latin typeface="Oswald"/>
                <a:ea typeface="Oswald"/>
                <a:cs typeface="Oswald"/>
                <a:sym typeface="Oswald"/>
              </a:rPr>
              <a:t>The potential copyright infringement by generative AI models</a:t>
            </a:r>
            <a:br>
              <a:rPr lang="en" sz="1800">
                <a:solidFill>
                  <a:srgbClr val="F3F3F3"/>
                </a:solidFill>
                <a:latin typeface="Oswald"/>
                <a:ea typeface="Oswald"/>
                <a:cs typeface="Oswald"/>
                <a:sym typeface="Oswald"/>
              </a:rPr>
            </a:b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Are works produced with generative AI tools copyrightable? By whom?</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sp>
        <p:nvSpPr>
          <p:cNvPr id="638" name="Google Shape;638;p57"/>
          <p:cNvSpPr txBox="1"/>
          <p:nvPr/>
        </p:nvSpPr>
        <p:spPr>
          <a:xfrm>
            <a:off x="-1124700" y="1394988"/>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639" name="Google Shape;639;p57"/>
          <p:cNvCxnSpPr/>
          <p:nvPr/>
        </p:nvCxnSpPr>
        <p:spPr>
          <a:xfrm rot="10800000">
            <a:off x="-659550" y="-16837"/>
            <a:ext cx="0" cy="1689600"/>
          </a:xfrm>
          <a:prstGeom prst="straightConnector1">
            <a:avLst/>
          </a:prstGeom>
          <a:noFill/>
          <a:ln cap="flat" cmpd="sng" w="9525">
            <a:solidFill>
              <a:srgbClr val="EF7500"/>
            </a:solidFill>
            <a:prstDash val="solid"/>
            <a:round/>
            <a:headEnd len="med" w="med" type="none"/>
            <a:tailEnd len="med" w="med" type="none"/>
          </a:ln>
        </p:spPr>
      </p:cxnSp>
      <p:sp>
        <p:nvSpPr>
          <p:cNvPr id="640" name="Google Shape;640;p57"/>
          <p:cNvSpPr txBox="1"/>
          <p:nvPr/>
        </p:nvSpPr>
        <p:spPr>
          <a:xfrm>
            <a:off x="-1037875" y="1470013"/>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rgbClr val="1F3050"/>
                </a:solidFill>
                <a:latin typeface="Oswald"/>
                <a:ea typeface="Oswald"/>
                <a:cs typeface="Oswald"/>
                <a:sym typeface="Oswald"/>
              </a:rPr>
              <a:t>?</a:t>
            </a:r>
            <a:endParaRPr sz="8500">
              <a:solidFill>
                <a:srgbClr val="1F3050"/>
              </a:solidFill>
              <a:latin typeface="Oswald"/>
              <a:ea typeface="Oswald"/>
              <a:cs typeface="Oswald"/>
              <a:sym typeface="Oswald"/>
            </a:endParaRPr>
          </a:p>
        </p:txBody>
      </p:sp>
      <p:sp>
        <p:nvSpPr>
          <p:cNvPr id="641" name="Google Shape;641;p57"/>
          <p:cNvSpPr/>
          <p:nvPr/>
        </p:nvSpPr>
        <p:spPr>
          <a:xfrm>
            <a:off x="-802650" y="2502838"/>
            <a:ext cx="176700" cy="1863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57"/>
          <p:cNvSpPr/>
          <p:nvPr/>
        </p:nvSpPr>
        <p:spPr>
          <a:xfrm>
            <a:off x="-654175" y="1654188"/>
            <a:ext cx="114900" cy="1251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43" name="Google Shape;643;p57"/>
          <p:cNvCxnSpPr/>
          <p:nvPr/>
        </p:nvCxnSpPr>
        <p:spPr>
          <a:xfrm rot="10800000">
            <a:off x="-674250" y="2599913"/>
            <a:ext cx="300" cy="1971000"/>
          </a:xfrm>
          <a:prstGeom prst="straightConnector1">
            <a:avLst/>
          </a:prstGeom>
          <a:noFill/>
          <a:ln cap="flat" cmpd="sng" w="9525">
            <a:solidFill>
              <a:srgbClr val="EF7500"/>
            </a:solidFill>
            <a:prstDash val="solid"/>
            <a:round/>
            <a:headEnd len="med" w="med" type="none"/>
            <a:tailEnd len="med" w="med" type="none"/>
          </a:ln>
        </p:spPr>
      </p:cxnSp>
      <p:cxnSp>
        <p:nvCxnSpPr>
          <p:cNvPr id="644" name="Google Shape;644;p57"/>
          <p:cNvCxnSpPr/>
          <p:nvPr/>
        </p:nvCxnSpPr>
        <p:spPr>
          <a:xfrm rot="10800000">
            <a:off x="-671625" y="4933563"/>
            <a:ext cx="2100" cy="226800"/>
          </a:xfrm>
          <a:prstGeom prst="straightConnector1">
            <a:avLst/>
          </a:prstGeom>
          <a:noFill/>
          <a:ln cap="flat" cmpd="sng" w="9525">
            <a:solidFill>
              <a:srgbClr val="EF7500"/>
            </a:solidFill>
            <a:prstDash val="solid"/>
            <a:round/>
            <a:headEnd len="med" w="med" type="none"/>
            <a:tailEnd len="med" w="med" type="none"/>
          </a:ln>
        </p:spPr>
      </p:cxnSp>
      <p:pic>
        <p:nvPicPr>
          <p:cNvPr id="645" name="Google Shape;645;p57"/>
          <p:cNvPicPr preferRelativeResize="0"/>
          <p:nvPr/>
        </p:nvPicPr>
        <p:blipFill rotWithShape="1">
          <a:blip r:embed="rId3">
            <a:alphaModFix/>
          </a:blip>
          <a:srcRect b="0" l="17346" r="21744" t="0"/>
          <a:stretch/>
        </p:blipFill>
        <p:spPr>
          <a:xfrm>
            <a:off x="5271375" y="-8075"/>
            <a:ext cx="3872625" cy="5159677"/>
          </a:xfrm>
          <a:prstGeom prst="rect">
            <a:avLst/>
          </a:prstGeom>
          <a:noFill/>
          <a:ln>
            <a:noFill/>
          </a:ln>
        </p:spPr>
      </p:pic>
      <p:sp>
        <p:nvSpPr>
          <p:cNvPr id="646" name="Google Shape;646;p57"/>
          <p:cNvSpPr txBox="1"/>
          <p:nvPr/>
        </p:nvSpPr>
        <p:spPr>
          <a:xfrm>
            <a:off x="474050" y="324025"/>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1 question = 2 challenges</a:t>
            </a:r>
            <a:endParaRPr sz="1900">
              <a:solidFill>
                <a:srgbClr val="F3F3F3"/>
              </a:solidFill>
              <a:latin typeface="Oswald"/>
              <a:ea typeface="Oswald"/>
              <a:cs typeface="Oswald"/>
              <a:sym typeface="Oswald"/>
            </a:endParaRPr>
          </a:p>
        </p:txBody>
      </p:sp>
      <p:cxnSp>
        <p:nvCxnSpPr>
          <p:cNvPr id="647" name="Google Shape;647;p57"/>
          <p:cNvCxnSpPr/>
          <p:nvPr/>
        </p:nvCxnSpPr>
        <p:spPr>
          <a:xfrm>
            <a:off x="5237450" y="-37475"/>
            <a:ext cx="0" cy="5334000"/>
          </a:xfrm>
          <a:prstGeom prst="straightConnector1">
            <a:avLst/>
          </a:prstGeom>
          <a:noFill/>
          <a:ln cap="flat" cmpd="sng" w="76200">
            <a:solidFill>
              <a:schemeClr val="lt1"/>
            </a:solidFill>
            <a:prstDash val="solid"/>
            <a:round/>
            <a:headEnd len="med" w="med" type="none"/>
            <a:tailEnd len="med" w="med" type="none"/>
          </a:ln>
        </p:spPr>
      </p:cxnSp>
      <p:sp>
        <p:nvSpPr>
          <p:cNvPr id="648" name="Google Shape;648;p57"/>
          <p:cNvSpPr txBox="1"/>
          <p:nvPr/>
        </p:nvSpPr>
        <p:spPr>
          <a:xfrm>
            <a:off x="5237450" y="48930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by </a:t>
            </a:r>
            <a:r>
              <a:rPr lang="en" sz="800">
                <a:solidFill>
                  <a:schemeClr val="dk1"/>
                </a:solidFill>
                <a:uFill>
                  <a:noFill/>
                </a:uFill>
                <a:hlinkClick r:id="rId4">
                  <a:extLst>
                    <a:ext uri="{A12FA001-AC4F-418D-AE19-62706E023703}">
                      <ahyp:hlinkClr val="tx"/>
                    </a:ext>
                  </a:extLst>
                </a:hlinkClick>
              </a:rPr>
              <a:t>rawpixel.com on freepik</a:t>
            </a:r>
            <a:endParaRPr sz="800">
              <a:solidFill>
                <a:schemeClr val="dk1"/>
              </a:solidFill>
              <a:uFill>
                <a:noFill/>
              </a:uFill>
              <a:hlinkClick r:id="rId5">
                <a:extLst>
                  <a:ext uri="{A12FA001-AC4F-418D-AE19-62706E023703}">
                    <ahyp:hlinkClr val="tx"/>
                  </a:ext>
                </a:extLst>
              </a:hlinkClic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8"/>
          <p:cNvSpPr txBox="1"/>
          <p:nvPr/>
        </p:nvSpPr>
        <p:spPr>
          <a:xfrm>
            <a:off x="364225" y="1096200"/>
            <a:ext cx="4320600" cy="206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genAI can’t create “original” work</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Ownership depends of:</a:t>
            </a:r>
            <a:endParaRPr sz="1800">
              <a:solidFill>
                <a:srgbClr val="F3F3F3"/>
              </a:solidFill>
              <a:latin typeface="Oswald"/>
              <a:ea typeface="Oswald"/>
              <a:cs typeface="Oswald"/>
              <a:sym typeface="Oswald"/>
            </a:endParaRPr>
          </a:p>
          <a:p>
            <a:pPr indent="-336550" lvl="1" marL="914400" rtl="0" algn="l">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Regulation (</a:t>
            </a:r>
            <a:r>
              <a:rPr lang="en" sz="1700" u="sng">
                <a:solidFill>
                  <a:schemeClr val="hlink"/>
                </a:solidFill>
                <a:latin typeface="Oswald"/>
                <a:ea typeface="Oswald"/>
                <a:cs typeface="Oswald"/>
                <a:sym typeface="Oswald"/>
                <a:hlinkClick r:id="rId3"/>
              </a:rPr>
              <a:t>AI act in EU</a:t>
            </a:r>
            <a:r>
              <a:rPr lang="en" sz="1700">
                <a:solidFill>
                  <a:srgbClr val="F3F3F3"/>
                </a:solidFill>
                <a:latin typeface="Oswald"/>
                <a:ea typeface="Oswald"/>
                <a:cs typeface="Oswald"/>
                <a:sym typeface="Oswald"/>
              </a:rPr>
              <a:t>)</a:t>
            </a:r>
            <a:endParaRPr sz="1700">
              <a:solidFill>
                <a:srgbClr val="F3F3F3"/>
              </a:solidFill>
              <a:latin typeface="Oswald"/>
              <a:ea typeface="Oswald"/>
              <a:cs typeface="Oswald"/>
              <a:sym typeface="Oswald"/>
            </a:endParaRPr>
          </a:p>
          <a:p>
            <a:pPr indent="-336550" lvl="1" marL="914400" rtl="0" algn="l">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Extend of human and AI role</a:t>
            </a:r>
            <a:endParaRPr sz="17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700">
                <a:solidFill>
                  <a:srgbClr val="F3F3F3"/>
                </a:solidFill>
                <a:latin typeface="Oswald"/>
                <a:ea typeface="Oswald"/>
                <a:cs typeface="Oswald"/>
                <a:sym typeface="Oswald"/>
              </a:rPr>
              <a:t>T&amp;C of service provider</a:t>
            </a:r>
            <a:br>
              <a:rPr lang="en" sz="1800">
                <a:solidFill>
                  <a:srgbClr val="F3F3F3"/>
                </a:solidFill>
                <a:latin typeface="Oswald"/>
                <a:ea typeface="Oswald"/>
                <a:cs typeface="Oswald"/>
                <a:sym typeface="Oswald"/>
              </a:rPr>
            </a:br>
            <a:endParaRPr sz="1600">
              <a:solidFill>
                <a:srgbClr val="F3F3F3"/>
              </a:solidFill>
              <a:latin typeface="Oswald"/>
              <a:ea typeface="Oswald"/>
              <a:cs typeface="Oswald"/>
              <a:sym typeface="Oswald"/>
            </a:endParaRPr>
          </a:p>
        </p:txBody>
      </p:sp>
      <p:sp>
        <p:nvSpPr>
          <p:cNvPr id="654" name="Google Shape;654;p58"/>
          <p:cNvSpPr txBox="1"/>
          <p:nvPr/>
        </p:nvSpPr>
        <p:spPr>
          <a:xfrm>
            <a:off x="-1124700" y="1394988"/>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655" name="Google Shape;655;p58"/>
          <p:cNvCxnSpPr/>
          <p:nvPr/>
        </p:nvCxnSpPr>
        <p:spPr>
          <a:xfrm rot="10800000">
            <a:off x="-659550" y="-16837"/>
            <a:ext cx="0" cy="1689600"/>
          </a:xfrm>
          <a:prstGeom prst="straightConnector1">
            <a:avLst/>
          </a:prstGeom>
          <a:noFill/>
          <a:ln cap="flat" cmpd="sng" w="9525">
            <a:solidFill>
              <a:srgbClr val="EF7500"/>
            </a:solidFill>
            <a:prstDash val="solid"/>
            <a:round/>
            <a:headEnd len="med" w="med" type="none"/>
            <a:tailEnd len="med" w="med" type="none"/>
          </a:ln>
        </p:spPr>
      </p:cxnSp>
      <p:sp>
        <p:nvSpPr>
          <p:cNvPr id="656" name="Google Shape;656;p58"/>
          <p:cNvSpPr txBox="1"/>
          <p:nvPr/>
        </p:nvSpPr>
        <p:spPr>
          <a:xfrm>
            <a:off x="-1037875" y="1470013"/>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rgbClr val="1F3050"/>
                </a:solidFill>
                <a:latin typeface="Oswald"/>
                <a:ea typeface="Oswald"/>
                <a:cs typeface="Oswald"/>
                <a:sym typeface="Oswald"/>
              </a:rPr>
              <a:t>?</a:t>
            </a:r>
            <a:endParaRPr sz="8500">
              <a:solidFill>
                <a:srgbClr val="1F3050"/>
              </a:solidFill>
              <a:latin typeface="Oswald"/>
              <a:ea typeface="Oswald"/>
              <a:cs typeface="Oswald"/>
              <a:sym typeface="Oswald"/>
            </a:endParaRPr>
          </a:p>
        </p:txBody>
      </p:sp>
      <p:sp>
        <p:nvSpPr>
          <p:cNvPr id="657" name="Google Shape;657;p58"/>
          <p:cNvSpPr/>
          <p:nvPr/>
        </p:nvSpPr>
        <p:spPr>
          <a:xfrm>
            <a:off x="-802650" y="2502838"/>
            <a:ext cx="176700" cy="1863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8" name="Google Shape;658;p58"/>
          <p:cNvSpPr/>
          <p:nvPr/>
        </p:nvSpPr>
        <p:spPr>
          <a:xfrm>
            <a:off x="-654175" y="1654188"/>
            <a:ext cx="114900" cy="1251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59" name="Google Shape;659;p58"/>
          <p:cNvCxnSpPr/>
          <p:nvPr/>
        </p:nvCxnSpPr>
        <p:spPr>
          <a:xfrm rot="10800000">
            <a:off x="-674250" y="2599913"/>
            <a:ext cx="300" cy="1971000"/>
          </a:xfrm>
          <a:prstGeom prst="straightConnector1">
            <a:avLst/>
          </a:prstGeom>
          <a:noFill/>
          <a:ln cap="flat" cmpd="sng" w="9525">
            <a:solidFill>
              <a:srgbClr val="EF7500"/>
            </a:solidFill>
            <a:prstDash val="solid"/>
            <a:round/>
            <a:headEnd len="med" w="med" type="none"/>
            <a:tailEnd len="med" w="med" type="none"/>
          </a:ln>
        </p:spPr>
      </p:cxnSp>
      <p:cxnSp>
        <p:nvCxnSpPr>
          <p:cNvPr id="660" name="Google Shape;660;p58"/>
          <p:cNvCxnSpPr/>
          <p:nvPr/>
        </p:nvCxnSpPr>
        <p:spPr>
          <a:xfrm rot="10800000">
            <a:off x="-671625" y="4933563"/>
            <a:ext cx="2100" cy="226800"/>
          </a:xfrm>
          <a:prstGeom prst="straightConnector1">
            <a:avLst/>
          </a:prstGeom>
          <a:noFill/>
          <a:ln cap="flat" cmpd="sng" w="9525">
            <a:solidFill>
              <a:srgbClr val="EF7500"/>
            </a:solidFill>
            <a:prstDash val="solid"/>
            <a:round/>
            <a:headEnd len="med" w="med" type="none"/>
            <a:tailEnd len="med" w="med" type="none"/>
          </a:ln>
        </p:spPr>
      </p:cxnSp>
      <p:pic>
        <p:nvPicPr>
          <p:cNvPr id="661" name="Google Shape;661;p58"/>
          <p:cNvPicPr preferRelativeResize="0"/>
          <p:nvPr/>
        </p:nvPicPr>
        <p:blipFill rotWithShape="1">
          <a:blip r:embed="rId4">
            <a:alphaModFix/>
          </a:blip>
          <a:srcRect b="0" l="17346" r="21744" t="0"/>
          <a:stretch/>
        </p:blipFill>
        <p:spPr>
          <a:xfrm>
            <a:off x="5271375" y="-8075"/>
            <a:ext cx="3872625" cy="5159677"/>
          </a:xfrm>
          <a:prstGeom prst="rect">
            <a:avLst/>
          </a:prstGeom>
          <a:noFill/>
          <a:ln>
            <a:noFill/>
          </a:ln>
        </p:spPr>
      </p:pic>
      <p:sp>
        <p:nvSpPr>
          <p:cNvPr id="662" name="Google Shape;662;p58"/>
          <p:cNvSpPr txBox="1"/>
          <p:nvPr/>
        </p:nvSpPr>
        <p:spPr>
          <a:xfrm>
            <a:off x="474050" y="324025"/>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Is it copyrightable?</a:t>
            </a:r>
            <a:endParaRPr sz="1900">
              <a:solidFill>
                <a:srgbClr val="F3F3F3"/>
              </a:solidFill>
              <a:latin typeface="Oswald"/>
              <a:ea typeface="Oswald"/>
              <a:cs typeface="Oswald"/>
              <a:sym typeface="Oswald"/>
            </a:endParaRPr>
          </a:p>
        </p:txBody>
      </p:sp>
      <p:cxnSp>
        <p:nvCxnSpPr>
          <p:cNvPr id="663" name="Google Shape;663;p58"/>
          <p:cNvCxnSpPr/>
          <p:nvPr/>
        </p:nvCxnSpPr>
        <p:spPr>
          <a:xfrm>
            <a:off x="5237450" y="-37475"/>
            <a:ext cx="0" cy="5334000"/>
          </a:xfrm>
          <a:prstGeom prst="straightConnector1">
            <a:avLst/>
          </a:prstGeom>
          <a:noFill/>
          <a:ln cap="flat" cmpd="sng" w="76200">
            <a:solidFill>
              <a:schemeClr val="lt1"/>
            </a:solidFill>
            <a:prstDash val="solid"/>
            <a:round/>
            <a:headEnd len="med" w="med" type="none"/>
            <a:tailEnd len="med" w="med" type="none"/>
          </a:ln>
        </p:spPr>
      </p:cxnSp>
      <p:sp>
        <p:nvSpPr>
          <p:cNvPr id="664" name="Google Shape;664;p58"/>
          <p:cNvSpPr txBox="1"/>
          <p:nvPr/>
        </p:nvSpPr>
        <p:spPr>
          <a:xfrm>
            <a:off x="5237450" y="48930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by </a:t>
            </a:r>
            <a:r>
              <a:rPr lang="en" sz="800">
                <a:solidFill>
                  <a:schemeClr val="dk1"/>
                </a:solidFill>
                <a:uFill>
                  <a:noFill/>
                </a:uFill>
                <a:hlinkClick r:id="rId5">
                  <a:extLst>
                    <a:ext uri="{A12FA001-AC4F-418D-AE19-62706E023703}">
                      <ahyp:hlinkClr val="tx"/>
                    </a:ext>
                  </a:extLst>
                </a:hlinkClick>
              </a:rPr>
              <a:t>rawpixel.com on freepik</a:t>
            </a:r>
            <a:endParaRPr sz="800">
              <a:solidFill>
                <a:schemeClr val="dk1"/>
              </a:solidFill>
              <a:uFill>
                <a:noFill/>
              </a:uFill>
              <a:hlinkClick r:id="rId6">
                <a:extLst>
                  <a:ext uri="{A12FA001-AC4F-418D-AE19-62706E023703}">
                    <ahyp:hlinkClr val="tx"/>
                  </a:ext>
                </a:extLst>
              </a:hlinkClic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9"/>
          <p:cNvSpPr txBox="1"/>
          <p:nvPr/>
        </p:nvSpPr>
        <p:spPr>
          <a:xfrm>
            <a:off x="364225" y="1096200"/>
            <a:ext cx="4320600" cy="3894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5D78B3"/>
              </a:buClr>
              <a:buSzPts val="1800"/>
              <a:buFont typeface="Oswald"/>
              <a:buChar char="●"/>
            </a:pPr>
            <a:r>
              <a:rPr lang="en" sz="1800">
                <a:solidFill>
                  <a:srgbClr val="5D78B3"/>
                </a:solidFill>
                <a:latin typeface="Oswald"/>
                <a:ea typeface="Oswald"/>
                <a:cs typeface="Oswald"/>
                <a:sym typeface="Oswald"/>
              </a:rPr>
              <a:t>genAI can’t create “original” work</a:t>
            </a:r>
            <a:br>
              <a:rPr lang="en" sz="1800">
                <a:solidFill>
                  <a:srgbClr val="5D78B3"/>
                </a:solidFill>
                <a:latin typeface="Oswald"/>
                <a:ea typeface="Oswald"/>
                <a:cs typeface="Oswald"/>
                <a:sym typeface="Oswald"/>
              </a:rPr>
            </a:br>
            <a:endParaRPr sz="1800">
              <a:solidFill>
                <a:srgbClr val="5D78B3"/>
              </a:solidFill>
              <a:latin typeface="Oswald"/>
              <a:ea typeface="Oswald"/>
              <a:cs typeface="Oswald"/>
              <a:sym typeface="Oswald"/>
            </a:endParaRPr>
          </a:p>
          <a:p>
            <a:pPr indent="-342900" lvl="0" marL="457200" rtl="0" algn="l">
              <a:spcBef>
                <a:spcPts val="0"/>
              </a:spcBef>
              <a:spcAft>
                <a:spcPts val="0"/>
              </a:spcAft>
              <a:buClr>
                <a:srgbClr val="5D78B3"/>
              </a:buClr>
              <a:buSzPts val="1800"/>
              <a:buFont typeface="Oswald"/>
              <a:buChar char="●"/>
            </a:pPr>
            <a:r>
              <a:rPr lang="en" sz="1800">
                <a:solidFill>
                  <a:srgbClr val="5D78B3"/>
                </a:solidFill>
                <a:latin typeface="Oswald"/>
                <a:ea typeface="Oswald"/>
                <a:cs typeface="Oswald"/>
                <a:sym typeface="Oswald"/>
              </a:rPr>
              <a:t>Ownership depends of:</a:t>
            </a:r>
            <a:endParaRPr sz="1800">
              <a:solidFill>
                <a:srgbClr val="5D78B3"/>
              </a:solidFill>
              <a:latin typeface="Oswald"/>
              <a:ea typeface="Oswald"/>
              <a:cs typeface="Oswald"/>
              <a:sym typeface="Oswald"/>
            </a:endParaRPr>
          </a:p>
          <a:p>
            <a:pPr indent="-336550" lvl="1" marL="914400" rtl="0" algn="l">
              <a:spcBef>
                <a:spcPts val="0"/>
              </a:spcBef>
              <a:spcAft>
                <a:spcPts val="0"/>
              </a:spcAft>
              <a:buClr>
                <a:srgbClr val="5D78B3"/>
              </a:buClr>
              <a:buSzPts val="1700"/>
              <a:buFont typeface="Oswald"/>
              <a:buChar char="○"/>
            </a:pPr>
            <a:r>
              <a:rPr lang="en" sz="1700">
                <a:solidFill>
                  <a:srgbClr val="5D78B3"/>
                </a:solidFill>
                <a:latin typeface="Oswald"/>
                <a:ea typeface="Oswald"/>
                <a:cs typeface="Oswald"/>
                <a:sym typeface="Oswald"/>
              </a:rPr>
              <a:t>Regulation (</a:t>
            </a:r>
            <a:r>
              <a:rPr lang="en" sz="1700" u="sng">
                <a:solidFill>
                  <a:srgbClr val="5D78B3"/>
                </a:solidFill>
                <a:latin typeface="Oswald"/>
                <a:ea typeface="Oswald"/>
                <a:cs typeface="Oswald"/>
                <a:sym typeface="Oswald"/>
                <a:hlinkClick r:id="rId3">
                  <a:extLst>
                    <a:ext uri="{A12FA001-AC4F-418D-AE19-62706E023703}">
                      <ahyp:hlinkClr val="tx"/>
                    </a:ext>
                  </a:extLst>
                </a:hlinkClick>
              </a:rPr>
              <a:t>AI act in EU</a:t>
            </a:r>
            <a:r>
              <a:rPr lang="en" sz="1700">
                <a:solidFill>
                  <a:srgbClr val="5D78B3"/>
                </a:solidFill>
                <a:latin typeface="Oswald"/>
                <a:ea typeface="Oswald"/>
                <a:cs typeface="Oswald"/>
                <a:sym typeface="Oswald"/>
              </a:rPr>
              <a:t>)</a:t>
            </a:r>
            <a:endParaRPr sz="1700">
              <a:solidFill>
                <a:srgbClr val="5D78B3"/>
              </a:solidFill>
              <a:latin typeface="Oswald"/>
              <a:ea typeface="Oswald"/>
              <a:cs typeface="Oswald"/>
              <a:sym typeface="Oswald"/>
            </a:endParaRPr>
          </a:p>
          <a:p>
            <a:pPr indent="-336550" lvl="1" marL="914400" rtl="0" algn="l">
              <a:spcBef>
                <a:spcPts val="0"/>
              </a:spcBef>
              <a:spcAft>
                <a:spcPts val="0"/>
              </a:spcAft>
              <a:buClr>
                <a:srgbClr val="5D78B3"/>
              </a:buClr>
              <a:buSzPts val="1700"/>
              <a:buFont typeface="Oswald"/>
              <a:buChar char="○"/>
            </a:pPr>
            <a:r>
              <a:rPr lang="en" sz="1700">
                <a:solidFill>
                  <a:srgbClr val="5D78B3"/>
                </a:solidFill>
                <a:latin typeface="Oswald"/>
                <a:ea typeface="Oswald"/>
                <a:cs typeface="Oswald"/>
                <a:sym typeface="Oswald"/>
              </a:rPr>
              <a:t>Extend of human and AI role</a:t>
            </a:r>
            <a:endParaRPr sz="1700">
              <a:solidFill>
                <a:srgbClr val="5D78B3"/>
              </a:solidFill>
              <a:latin typeface="Oswald"/>
              <a:ea typeface="Oswald"/>
              <a:cs typeface="Oswald"/>
              <a:sym typeface="Oswald"/>
            </a:endParaRPr>
          </a:p>
          <a:p>
            <a:pPr indent="-342900" lvl="1" marL="914400" rtl="0" algn="l">
              <a:spcBef>
                <a:spcPts val="0"/>
              </a:spcBef>
              <a:spcAft>
                <a:spcPts val="0"/>
              </a:spcAft>
              <a:buClr>
                <a:srgbClr val="5D78B3"/>
              </a:buClr>
              <a:buSzPts val="1800"/>
              <a:buFont typeface="Oswald"/>
              <a:buChar char="○"/>
            </a:pPr>
            <a:r>
              <a:rPr lang="en" sz="1700">
                <a:solidFill>
                  <a:srgbClr val="5D78B3"/>
                </a:solidFill>
                <a:latin typeface="Oswald"/>
                <a:ea typeface="Oswald"/>
                <a:cs typeface="Oswald"/>
                <a:sym typeface="Oswald"/>
              </a:rPr>
              <a:t>T&amp;C of service provider</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Copyrights </a:t>
            </a:r>
            <a:r>
              <a:rPr lang="en" sz="1800">
                <a:solidFill>
                  <a:srgbClr val="F3F3F3"/>
                </a:solidFill>
                <a:latin typeface="Oswald"/>
                <a:ea typeface="Oswald"/>
                <a:cs typeface="Oswald"/>
                <a:sym typeface="Oswald"/>
              </a:rPr>
              <a:t>variations</a:t>
            </a:r>
            <a:r>
              <a:rPr lang="en" sz="1800">
                <a:solidFill>
                  <a:srgbClr val="F3F3F3"/>
                </a:solidFill>
                <a:latin typeface="Oswald"/>
                <a:ea typeface="Oswald"/>
                <a:cs typeface="Oswald"/>
                <a:sym typeface="Oswald"/>
              </a:rPr>
              <a:t>:</a:t>
            </a:r>
            <a:endParaRPr sz="1800">
              <a:solidFill>
                <a:srgbClr val="F3F3F3"/>
              </a:solidFill>
              <a:latin typeface="Oswald"/>
              <a:ea typeface="Oswald"/>
              <a:cs typeface="Oswald"/>
              <a:sym typeface="Oswald"/>
            </a:endParaRPr>
          </a:p>
          <a:p>
            <a:pPr indent="-336550" lvl="1" marL="914400" rtl="0" algn="l">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User of the tool (most cases)</a:t>
            </a:r>
            <a:endParaRPr sz="1700">
              <a:solidFill>
                <a:srgbClr val="F3F3F3"/>
              </a:solidFill>
              <a:latin typeface="Oswald"/>
              <a:ea typeface="Oswald"/>
              <a:cs typeface="Oswald"/>
              <a:sym typeface="Oswald"/>
            </a:endParaRPr>
          </a:p>
          <a:p>
            <a:pPr indent="-336550" lvl="1" marL="914400" rtl="0" algn="l">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Creator of the </a:t>
            </a:r>
            <a:r>
              <a:rPr lang="en" sz="1700">
                <a:solidFill>
                  <a:srgbClr val="F3F3F3"/>
                </a:solidFill>
                <a:latin typeface="Oswald"/>
                <a:ea typeface="Oswald"/>
                <a:cs typeface="Oswald"/>
                <a:sym typeface="Oswald"/>
              </a:rPr>
              <a:t>algorithm</a:t>
            </a:r>
            <a:endParaRPr sz="1700">
              <a:solidFill>
                <a:srgbClr val="F3F3F3"/>
              </a:solidFill>
              <a:latin typeface="Oswald"/>
              <a:ea typeface="Oswald"/>
              <a:cs typeface="Oswald"/>
              <a:sym typeface="Oswald"/>
            </a:endParaRPr>
          </a:p>
          <a:p>
            <a:pPr indent="-336550" lvl="1" marL="914400" rtl="0" algn="l">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No one</a:t>
            </a:r>
            <a:endParaRPr sz="1700">
              <a:solidFill>
                <a:srgbClr val="F3F3F3"/>
              </a:solidFill>
              <a:latin typeface="Oswald"/>
              <a:ea typeface="Oswald"/>
              <a:cs typeface="Oswald"/>
              <a:sym typeface="Oswald"/>
            </a:endParaRPr>
          </a:p>
          <a:p>
            <a:pPr indent="-330200" lvl="2" marL="1371600" rtl="0" algn="l">
              <a:spcBef>
                <a:spcPts val="0"/>
              </a:spcBef>
              <a:spcAft>
                <a:spcPts val="0"/>
              </a:spcAft>
              <a:buClr>
                <a:srgbClr val="F3F3F3"/>
              </a:buClr>
              <a:buSzPts val="1600"/>
              <a:buFont typeface="Oswald"/>
              <a:buChar char="■"/>
            </a:pPr>
            <a:r>
              <a:rPr lang="en" sz="1600">
                <a:solidFill>
                  <a:srgbClr val="F3F3F3"/>
                </a:solidFill>
                <a:latin typeface="Oswald"/>
                <a:ea typeface="Oswald"/>
                <a:cs typeface="Oswald"/>
                <a:sym typeface="Oswald"/>
              </a:rPr>
              <a:t>Is not entitled</a:t>
            </a:r>
            <a:endParaRPr sz="1600">
              <a:solidFill>
                <a:srgbClr val="F3F3F3"/>
              </a:solidFill>
              <a:latin typeface="Oswald"/>
              <a:ea typeface="Oswald"/>
              <a:cs typeface="Oswald"/>
              <a:sym typeface="Oswald"/>
            </a:endParaRPr>
          </a:p>
          <a:p>
            <a:pPr indent="-330200" lvl="2" marL="1371600" rtl="0" algn="l">
              <a:spcBef>
                <a:spcPts val="0"/>
              </a:spcBef>
              <a:spcAft>
                <a:spcPts val="0"/>
              </a:spcAft>
              <a:buClr>
                <a:srgbClr val="F3F3F3"/>
              </a:buClr>
              <a:buSzPts val="1600"/>
              <a:buFont typeface="Oswald"/>
              <a:buChar char="■"/>
            </a:pPr>
            <a:r>
              <a:rPr lang="en" sz="1600">
                <a:solidFill>
                  <a:srgbClr val="F3F3F3"/>
                </a:solidFill>
                <a:latin typeface="Oswald"/>
                <a:ea typeface="Oswald"/>
                <a:cs typeface="Oswald"/>
                <a:sym typeface="Oswald"/>
              </a:rPr>
              <a:t>Is considered to be in public domain</a:t>
            </a:r>
            <a:endParaRPr sz="1600">
              <a:solidFill>
                <a:srgbClr val="F3F3F3"/>
              </a:solidFill>
              <a:latin typeface="Oswald"/>
              <a:ea typeface="Oswald"/>
              <a:cs typeface="Oswald"/>
              <a:sym typeface="Oswald"/>
            </a:endParaRPr>
          </a:p>
          <a:p>
            <a:pPr indent="-330200" lvl="2" marL="1371600" rtl="0" algn="l">
              <a:spcBef>
                <a:spcPts val="0"/>
              </a:spcBef>
              <a:spcAft>
                <a:spcPts val="0"/>
              </a:spcAft>
              <a:buClr>
                <a:srgbClr val="F3F3F3"/>
              </a:buClr>
              <a:buSzPts val="1600"/>
              <a:buFont typeface="Oswald"/>
              <a:buChar char="■"/>
            </a:pPr>
            <a:r>
              <a:rPr lang="en" sz="1600">
                <a:solidFill>
                  <a:srgbClr val="F3F3F3"/>
                </a:solidFill>
                <a:latin typeface="Oswald"/>
                <a:ea typeface="Oswald"/>
                <a:cs typeface="Oswald"/>
                <a:sym typeface="Oswald"/>
              </a:rPr>
              <a:t>Under T&amp;C of the service provider</a:t>
            </a:r>
            <a:endParaRPr sz="1600">
              <a:solidFill>
                <a:srgbClr val="F3F3F3"/>
              </a:solidFill>
              <a:latin typeface="Oswald"/>
              <a:ea typeface="Oswald"/>
              <a:cs typeface="Oswald"/>
              <a:sym typeface="Oswald"/>
            </a:endParaRPr>
          </a:p>
        </p:txBody>
      </p:sp>
      <p:sp>
        <p:nvSpPr>
          <p:cNvPr id="670" name="Google Shape;670;p59"/>
          <p:cNvSpPr txBox="1"/>
          <p:nvPr/>
        </p:nvSpPr>
        <p:spPr>
          <a:xfrm>
            <a:off x="-1124700" y="1394988"/>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671" name="Google Shape;671;p59"/>
          <p:cNvCxnSpPr/>
          <p:nvPr/>
        </p:nvCxnSpPr>
        <p:spPr>
          <a:xfrm rot="10800000">
            <a:off x="-659550" y="-16837"/>
            <a:ext cx="0" cy="1689600"/>
          </a:xfrm>
          <a:prstGeom prst="straightConnector1">
            <a:avLst/>
          </a:prstGeom>
          <a:noFill/>
          <a:ln cap="flat" cmpd="sng" w="9525">
            <a:solidFill>
              <a:srgbClr val="EF7500"/>
            </a:solidFill>
            <a:prstDash val="solid"/>
            <a:round/>
            <a:headEnd len="med" w="med" type="none"/>
            <a:tailEnd len="med" w="med" type="none"/>
          </a:ln>
        </p:spPr>
      </p:cxnSp>
      <p:sp>
        <p:nvSpPr>
          <p:cNvPr id="672" name="Google Shape;672;p59"/>
          <p:cNvSpPr txBox="1"/>
          <p:nvPr/>
        </p:nvSpPr>
        <p:spPr>
          <a:xfrm>
            <a:off x="-1037875" y="1470013"/>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rgbClr val="1F3050"/>
                </a:solidFill>
                <a:latin typeface="Oswald"/>
                <a:ea typeface="Oswald"/>
                <a:cs typeface="Oswald"/>
                <a:sym typeface="Oswald"/>
              </a:rPr>
              <a:t>?</a:t>
            </a:r>
            <a:endParaRPr sz="8500">
              <a:solidFill>
                <a:srgbClr val="1F3050"/>
              </a:solidFill>
              <a:latin typeface="Oswald"/>
              <a:ea typeface="Oswald"/>
              <a:cs typeface="Oswald"/>
              <a:sym typeface="Oswald"/>
            </a:endParaRPr>
          </a:p>
        </p:txBody>
      </p:sp>
      <p:sp>
        <p:nvSpPr>
          <p:cNvPr id="673" name="Google Shape;673;p59"/>
          <p:cNvSpPr/>
          <p:nvPr/>
        </p:nvSpPr>
        <p:spPr>
          <a:xfrm>
            <a:off x="-802650" y="2502838"/>
            <a:ext cx="176700" cy="1863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p59"/>
          <p:cNvSpPr/>
          <p:nvPr/>
        </p:nvSpPr>
        <p:spPr>
          <a:xfrm>
            <a:off x="-654175" y="1654188"/>
            <a:ext cx="114900" cy="1251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75" name="Google Shape;675;p59"/>
          <p:cNvCxnSpPr/>
          <p:nvPr/>
        </p:nvCxnSpPr>
        <p:spPr>
          <a:xfrm rot="10800000">
            <a:off x="-674250" y="2599913"/>
            <a:ext cx="300" cy="1971000"/>
          </a:xfrm>
          <a:prstGeom prst="straightConnector1">
            <a:avLst/>
          </a:prstGeom>
          <a:noFill/>
          <a:ln cap="flat" cmpd="sng" w="9525">
            <a:solidFill>
              <a:srgbClr val="EF7500"/>
            </a:solidFill>
            <a:prstDash val="solid"/>
            <a:round/>
            <a:headEnd len="med" w="med" type="none"/>
            <a:tailEnd len="med" w="med" type="none"/>
          </a:ln>
        </p:spPr>
      </p:cxnSp>
      <p:cxnSp>
        <p:nvCxnSpPr>
          <p:cNvPr id="676" name="Google Shape;676;p59"/>
          <p:cNvCxnSpPr/>
          <p:nvPr/>
        </p:nvCxnSpPr>
        <p:spPr>
          <a:xfrm rot="10800000">
            <a:off x="-671625" y="4933563"/>
            <a:ext cx="2100" cy="226800"/>
          </a:xfrm>
          <a:prstGeom prst="straightConnector1">
            <a:avLst/>
          </a:prstGeom>
          <a:noFill/>
          <a:ln cap="flat" cmpd="sng" w="9525">
            <a:solidFill>
              <a:srgbClr val="EF7500"/>
            </a:solidFill>
            <a:prstDash val="solid"/>
            <a:round/>
            <a:headEnd len="med" w="med" type="none"/>
            <a:tailEnd len="med" w="med" type="none"/>
          </a:ln>
        </p:spPr>
      </p:cxnSp>
      <p:pic>
        <p:nvPicPr>
          <p:cNvPr id="677" name="Google Shape;677;p59"/>
          <p:cNvPicPr preferRelativeResize="0"/>
          <p:nvPr/>
        </p:nvPicPr>
        <p:blipFill rotWithShape="1">
          <a:blip r:embed="rId4">
            <a:alphaModFix/>
          </a:blip>
          <a:srcRect b="0" l="17346" r="21744" t="0"/>
          <a:stretch/>
        </p:blipFill>
        <p:spPr>
          <a:xfrm>
            <a:off x="5271375" y="-8075"/>
            <a:ext cx="3872625" cy="5159677"/>
          </a:xfrm>
          <a:prstGeom prst="rect">
            <a:avLst/>
          </a:prstGeom>
          <a:noFill/>
          <a:ln>
            <a:noFill/>
          </a:ln>
        </p:spPr>
      </p:pic>
      <p:sp>
        <p:nvSpPr>
          <p:cNvPr id="678" name="Google Shape;678;p59"/>
          <p:cNvSpPr txBox="1"/>
          <p:nvPr/>
        </p:nvSpPr>
        <p:spPr>
          <a:xfrm>
            <a:off x="474050" y="324025"/>
            <a:ext cx="43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Is it copyrightable?</a:t>
            </a:r>
            <a:endParaRPr sz="1900">
              <a:solidFill>
                <a:srgbClr val="F3F3F3"/>
              </a:solidFill>
              <a:latin typeface="Oswald"/>
              <a:ea typeface="Oswald"/>
              <a:cs typeface="Oswald"/>
              <a:sym typeface="Oswald"/>
            </a:endParaRPr>
          </a:p>
        </p:txBody>
      </p:sp>
      <p:cxnSp>
        <p:nvCxnSpPr>
          <p:cNvPr id="679" name="Google Shape;679;p59"/>
          <p:cNvCxnSpPr/>
          <p:nvPr/>
        </p:nvCxnSpPr>
        <p:spPr>
          <a:xfrm>
            <a:off x="5237450" y="-37475"/>
            <a:ext cx="0" cy="5334000"/>
          </a:xfrm>
          <a:prstGeom prst="straightConnector1">
            <a:avLst/>
          </a:prstGeom>
          <a:noFill/>
          <a:ln cap="flat" cmpd="sng" w="76200">
            <a:solidFill>
              <a:schemeClr val="lt1"/>
            </a:solidFill>
            <a:prstDash val="solid"/>
            <a:round/>
            <a:headEnd len="med" w="med" type="none"/>
            <a:tailEnd len="med" w="med" type="none"/>
          </a:ln>
        </p:spPr>
      </p:cxnSp>
      <p:sp>
        <p:nvSpPr>
          <p:cNvPr id="680" name="Google Shape;680;p59"/>
          <p:cNvSpPr txBox="1"/>
          <p:nvPr/>
        </p:nvSpPr>
        <p:spPr>
          <a:xfrm>
            <a:off x="5237450" y="48930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by </a:t>
            </a:r>
            <a:r>
              <a:rPr lang="en" sz="800">
                <a:solidFill>
                  <a:schemeClr val="dk1"/>
                </a:solidFill>
                <a:uFill>
                  <a:noFill/>
                </a:uFill>
                <a:hlinkClick r:id="rId5">
                  <a:extLst>
                    <a:ext uri="{A12FA001-AC4F-418D-AE19-62706E023703}">
                      <ahyp:hlinkClr val="tx"/>
                    </a:ext>
                  </a:extLst>
                </a:hlinkClick>
              </a:rPr>
              <a:t>rawpixel.com on freepik</a:t>
            </a:r>
            <a:endParaRPr sz="800">
              <a:solidFill>
                <a:schemeClr val="dk1"/>
              </a:solidFill>
              <a:uFill>
                <a:noFill/>
              </a:uFill>
              <a:hlinkClick r:id="rId6">
                <a:extLst>
                  <a:ext uri="{A12FA001-AC4F-418D-AE19-62706E023703}">
                    <ahyp:hlinkClr val="tx"/>
                  </a:ext>
                </a:extLst>
              </a:hlinkClic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0"/>
          <p:cNvSpPr txBox="1"/>
          <p:nvPr/>
        </p:nvSpPr>
        <p:spPr>
          <a:xfrm>
            <a:off x="-1124700" y="1394988"/>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686" name="Google Shape;686;p60"/>
          <p:cNvCxnSpPr/>
          <p:nvPr/>
        </p:nvCxnSpPr>
        <p:spPr>
          <a:xfrm rot="10800000">
            <a:off x="-659550" y="-16837"/>
            <a:ext cx="0" cy="1689600"/>
          </a:xfrm>
          <a:prstGeom prst="straightConnector1">
            <a:avLst/>
          </a:prstGeom>
          <a:noFill/>
          <a:ln cap="flat" cmpd="sng" w="9525">
            <a:solidFill>
              <a:srgbClr val="EF7500"/>
            </a:solidFill>
            <a:prstDash val="solid"/>
            <a:round/>
            <a:headEnd len="med" w="med" type="none"/>
            <a:tailEnd len="med" w="med" type="none"/>
          </a:ln>
        </p:spPr>
      </p:cxnSp>
      <p:sp>
        <p:nvSpPr>
          <p:cNvPr id="687" name="Google Shape;687;p60"/>
          <p:cNvSpPr txBox="1"/>
          <p:nvPr/>
        </p:nvSpPr>
        <p:spPr>
          <a:xfrm>
            <a:off x="-1037875" y="1470013"/>
            <a:ext cx="9363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rgbClr val="1F3050"/>
                </a:solidFill>
                <a:latin typeface="Oswald"/>
                <a:ea typeface="Oswald"/>
                <a:cs typeface="Oswald"/>
                <a:sym typeface="Oswald"/>
              </a:rPr>
              <a:t>?</a:t>
            </a:r>
            <a:endParaRPr sz="8500">
              <a:solidFill>
                <a:srgbClr val="1F3050"/>
              </a:solidFill>
              <a:latin typeface="Oswald"/>
              <a:ea typeface="Oswald"/>
              <a:cs typeface="Oswald"/>
              <a:sym typeface="Oswald"/>
            </a:endParaRPr>
          </a:p>
        </p:txBody>
      </p:sp>
      <p:sp>
        <p:nvSpPr>
          <p:cNvPr id="688" name="Google Shape;688;p60"/>
          <p:cNvSpPr/>
          <p:nvPr/>
        </p:nvSpPr>
        <p:spPr>
          <a:xfrm>
            <a:off x="-802650" y="2502838"/>
            <a:ext cx="176700" cy="1863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9" name="Google Shape;689;p60"/>
          <p:cNvSpPr/>
          <p:nvPr/>
        </p:nvSpPr>
        <p:spPr>
          <a:xfrm>
            <a:off x="-654175" y="1654188"/>
            <a:ext cx="114900" cy="125100"/>
          </a:xfrm>
          <a:prstGeom prst="rect">
            <a:avLst/>
          </a:prstGeom>
          <a:solidFill>
            <a:srgbClr val="1F3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90" name="Google Shape;690;p60"/>
          <p:cNvCxnSpPr/>
          <p:nvPr/>
        </p:nvCxnSpPr>
        <p:spPr>
          <a:xfrm rot="10800000">
            <a:off x="-674250" y="2599913"/>
            <a:ext cx="300" cy="1971000"/>
          </a:xfrm>
          <a:prstGeom prst="straightConnector1">
            <a:avLst/>
          </a:prstGeom>
          <a:noFill/>
          <a:ln cap="flat" cmpd="sng" w="9525">
            <a:solidFill>
              <a:srgbClr val="EF7500"/>
            </a:solidFill>
            <a:prstDash val="solid"/>
            <a:round/>
            <a:headEnd len="med" w="med" type="none"/>
            <a:tailEnd len="med" w="med" type="none"/>
          </a:ln>
        </p:spPr>
      </p:cxnSp>
      <p:cxnSp>
        <p:nvCxnSpPr>
          <p:cNvPr id="691" name="Google Shape;691;p60"/>
          <p:cNvCxnSpPr/>
          <p:nvPr/>
        </p:nvCxnSpPr>
        <p:spPr>
          <a:xfrm rot="10800000">
            <a:off x="-671625" y="4933563"/>
            <a:ext cx="2100" cy="226800"/>
          </a:xfrm>
          <a:prstGeom prst="straightConnector1">
            <a:avLst/>
          </a:prstGeom>
          <a:noFill/>
          <a:ln cap="flat" cmpd="sng" w="9525">
            <a:solidFill>
              <a:srgbClr val="EF7500"/>
            </a:solidFill>
            <a:prstDash val="solid"/>
            <a:round/>
            <a:headEnd len="med" w="med" type="none"/>
            <a:tailEnd len="med" w="med" type="none"/>
          </a:ln>
        </p:spPr>
      </p:cxnSp>
      <p:sp>
        <p:nvSpPr>
          <p:cNvPr id="692" name="Google Shape;692;p60"/>
          <p:cNvSpPr txBox="1"/>
          <p:nvPr/>
        </p:nvSpPr>
        <p:spPr>
          <a:xfrm>
            <a:off x="474050" y="324025"/>
            <a:ext cx="842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26324B"/>
                </a:solidFill>
                <a:latin typeface="Oswald"/>
                <a:ea typeface="Oswald"/>
                <a:cs typeface="Oswald"/>
                <a:sym typeface="Oswald"/>
              </a:rPr>
              <a:t>EU suggested checklist - about AI tools</a:t>
            </a:r>
            <a:endParaRPr sz="1900">
              <a:solidFill>
                <a:srgbClr val="26324B"/>
              </a:solidFill>
              <a:latin typeface="Oswald"/>
              <a:ea typeface="Oswald"/>
              <a:cs typeface="Oswald"/>
              <a:sym typeface="Oswald"/>
            </a:endParaRPr>
          </a:p>
        </p:txBody>
      </p:sp>
      <p:pic>
        <p:nvPicPr>
          <p:cNvPr id="693" name="Google Shape;693;p60"/>
          <p:cNvPicPr preferRelativeResize="0"/>
          <p:nvPr/>
        </p:nvPicPr>
        <p:blipFill rotWithShape="1">
          <a:blip r:embed="rId3">
            <a:alphaModFix/>
          </a:blip>
          <a:srcRect b="0" l="1543" r="3163" t="4643"/>
          <a:stretch/>
        </p:blipFill>
        <p:spPr>
          <a:xfrm>
            <a:off x="519475" y="1319475"/>
            <a:ext cx="8422926" cy="3199050"/>
          </a:xfrm>
          <a:prstGeom prst="rect">
            <a:avLst/>
          </a:prstGeom>
          <a:noFill/>
          <a:ln>
            <a:noFill/>
          </a:ln>
        </p:spPr>
      </p:pic>
      <p:cxnSp>
        <p:nvCxnSpPr>
          <p:cNvPr id="694" name="Google Shape;694;p60"/>
          <p:cNvCxnSpPr/>
          <p:nvPr/>
        </p:nvCxnSpPr>
        <p:spPr>
          <a:xfrm>
            <a:off x="385925" y="1538550"/>
            <a:ext cx="81300" cy="0"/>
          </a:xfrm>
          <a:prstGeom prst="straightConnector1">
            <a:avLst/>
          </a:prstGeom>
          <a:noFill/>
          <a:ln cap="flat" cmpd="sng" w="9525">
            <a:solidFill>
              <a:schemeClr val="dk2"/>
            </a:solidFill>
            <a:prstDash val="solid"/>
            <a:round/>
            <a:headEnd len="med" w="med" type="none"/>
            <a:tailEnd len="med" w="med" type="none"/>
          </a:ln>
        </p:spPr>
      </p:cxnSp>
      <p:cxnSp>
        <p:nvCxnSpPr>
          <p:cNvPr id="695" name="Google Shape;695;p60"/>
          <p:cNvCxnSpPr/>
          <p:nvPr/>
        </p:nvCxnSpPr>
        <p:spPr>
          <a:xfrm>
            <a:off x="385925" y="1971725"/>
            <a:ext cx="81300" cy="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60"/>
          <p:cNvCxnSpPr/>
          <p:nvPr/>
        </p:nvCxnSpPr>
        <p:spPr>
          <a:xfrm>
            <a:off x="385925" y="2431925"/>
            <a:ext cx="81300" cy="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60"/>
          <p:cNvCxnSpPr/>
          <p:nvPr/>
        </p:nvCxnSpPr>
        <p:spPr>
          <a:xfrm>
            <a:off x="385925" y="2881725"/>
            <a:ext cx="81300" cy="0"/>
          </a:xfrm>
          <a:prstGeom prst="straightConnector1">
            <a:avLst/>
          </a:prstGeom>
          <a:noFill/>
          <a:ln cap="flat" cmpd="sng" w="9525">
            <a:solidFill>
              <a:schemeClr val="dk2"/>
            </a:solidFill>
            <a:prstDash val="solid"/>
            <a:round/>
            <a:headEnd len="med" w="med" type="none"/>
            <a:tailEnd len="med" w="med" type="none"/>
          </a:ln>
        </p:spPr>
      </p:cxnSp>
      <p:cxnSp>
        <p:nvCxnSpPr>
          <p:cNvPr id="698" name="Google Shape;698;p60"/>
          <p:cNvCxnSpPr/>
          <p:nvPr/>
        </p:nvCxnSpPr>
        <p:spPr>
          <a:xfrm>
            <a:off x="385925" y="3325300"/>
            <a:ext cx="81300" cy="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60"/>
          <p:cNvCxnSpPr/>
          <p:nvPr/>
        </p:nvCxnSpPr>
        <p:spPr>
          <a:xfrm>
            <a:off x="385925" y="3847900"/>
            <a:ext cx="81300" cy="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60"/>
          <p:cNvCxnSpPr/>
          <p:nvPr/>
        </p:nvCxnSpPr>
        <p:spPr>
          <a:xfrm>
            <a:off x="385925" y="4395450"/>
            <a:ext cx="81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grpSp>
        <p:nvGrpSpPr>
          <p:cNvPr id="705" name="Google Shape;705;p61"/>
          <p:cNvGrpSpPr/>
          <p:nvPr/>
        </p:nvGrpSpPr>
        <p:grpSpPr>
          <a:xfrm>
            <a:off x="6597994" y="3238500"/>
            <a:ext cx="2546006" cy="1905000"/>
            <a:chOff x="6597994" y="3238500"/>
            <a:chExt cx="2546006" cy="1905000"/>
          </a:xfrm>
        </p:grpSpPr>
        <p:pic>
          <p:nvPicPr>
            <p:cNvPr id="706" name="Google Shape;706;p61"/>
            <p:cNvPicPr preferRelativeResize="0"/>
            <p:nvPr/>
          </p:nvPicPr>
          <p:blipFill rotWithShape="1">
            <a:blip r:embed="rId3">
              <a:alphaModFix/>
            </a:blip>
            <a:srcRect b="34156" l="68510" r="13836" t="19598"/>
            <a:stretch/>
          </p:blipFill>
          <p:spPr>
            <a:xfrm>
              <a:off x="7433700" y="3238500"/>
              <a:ext cx="1710300" cy="1905000"/>
            </a:xfrm>
            <a:prstGeom prst="rect">
              <a:avLst/>
            </a:prstGeom>
            <a:noFill/>
            <a:ln>
              <a:noFill/>
            </a:ln>
          </p:spPr>
        </p:pic>
        <p:grpSp>
          <p:nvGrpSpPr>
            <p:cNvPr id="707" name="Google Shape;707;p61"/>
            <p:cNvGrpSpPr/>
            <p:nvPr/>
          </p:nvGrpSpPr>
          <p:grpSpPr>
            <a:xfrm>
              <a:off x="6597994" y="4608175"/>
              <a:ext cx="750713" cy="408650"/>
              <a:chOff x="6929719" y="4539950"/>
              <a:chExt cx="750713" cy="408650"/>
            </a:xfrm>
          </p:grpSpPr>
          <p:pic>
            <p:nvPicPr>
              <p:cNvPr id="708" name="Google Shape;708;p61"/>
              <p:cNvPicPr preferRelativeResize="0"/>
              <p:nvPr/>
            </p:nvPicPr>
            <p:blipFill>
              <a:blip r:embed="rId4">
                <a:alphaModFix/>
              </a:blip>
              <a:stretch>
                <a:fillRect/>
              </a:stretch>
            </p:blipFill>
            <p:spPr>
              <a:xfrm>
                <a:off x="6929719" y="4539950"/>
                <a:ext cx="750713" cy="408650"/>
              </a:xfrm>
              <a:prstGeom prst="rect">
                <a:avLst/>
              </a:prstGeom>
              <a:noFill/>
              <a:ln>
                <a:noFill/>
              </a:ln>
            </p:spPr>
          </p:pic>
          <p:sp>
            <p:nvSpPr>
              <p:cNvPr id="709" name="Google Shape;709;p61"/>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p61"/>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61"/>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712" name="Google Shape;712;p61"/>
          <p:cNvSpPr txBox="1"/>
          <p:nvPr/>
        </p:nvSpPr>
        <p:spPr>
          <a:xfrm>
            <a:off x="0" y="2000000"/>
            <a:ext cx="9144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3F3F3"/>
                </a:solidFill>
                <a:latin typeface="Oswald"/>
                <a:ea typeface="Oswald"/>
                <a:cs typeface="Oswald"/>
                <a:sym typeface="Oswald"/>
              </a:rPr>
              <a:t>Hallucinations</a:t>
            </a:r>
            <a:endParaRPr sz="3200">
              <a:solidFill>
                <a:srgbClr val="F3F3F3"/>
              </a:solidFill>
              <a:latin typeface="Oswald"/>
              <a:ea typeface="Oswald"/>
              <a:cs typeface="Oswald"/>
              <a:sym typeface="Oswald"/>
            </a:endParaRPr>
          </a:p>
        </p:txBody>
      </p:sp>
      <p:sp>
        <p:nvSpPr>
          <p:cNvPr id="713" name="Google Shape;713;p61"/>
          <p:cNvSpPr txBox="1"/>
          <p:nvPr/>
        </p:nvSpPr>
        <p:spPr>
          <a:xfrm>
            <a:off x="1664250" y="2750900"/>
            <a:ext cx="5819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F3F3F3"/>
                </a:solidFill>
                <a:latin typeface="Oswald"/>
                <a:ea typeface="Oswald"/>
                <a:cs typeface="Oswald"/>
                <a:sym typeface="Oswald"/>
              </a:rPr>
              <a:t>don’t believe all you see</a:t>
            </a:r>
            <a:endParaRPr sz="1300">
              <a:solidFill>
                <a:srgbClr val="F3F3F3"/>
              </a:solidFill>
              <a:latin typeface="Oswald"/>
              <a:ea typeface="Oswald"/>
              <a:cs typeface="Oswald"/>
              <a:sym typeface="Oswa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2"/>
          <p:cNvSpPr/>
          <p:nvPr/>
        </p:nvSpPr>
        <p:spPr>
          <a:xfrm>
            <a:off x="8295400" y="4735900"/>
            <a:ext cx="1420200" cy="1083000"/>
          </a:xfrm>
          <a:prstGeom prst="ellipse">
            <a:avLst/>
          </a:prstGeom>
          <a:solidFill>
            <a:srgbClr val="F9CB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9" name="Google Shape;719;p62"/>
          <p:cNvPicPr preferRelativeResize="0"/>
          <p:nvPr/>
        </p:nvPicPr>
        <p:blipFill rotWithShape="1">
          <a:blip r:embed="rId3">
            <a:alphaModFix/>
          </a:blip>
          <a:srcRect b="0" l="25002" r="19620" t="1584"/>
          <a:stretch/>
        </p:blipFill>
        <p:spPr>
          <a:xfrm flipH="1" rot="-306784">
            <a:off x="7175668" y="1951727"/>
            <a:ext cx="2128610" cy="3782671"/>
          </a:xfrm>
          <a:prstGeom prst="rect">
            <a:avLst/>
          </a:prstGeom>
          <a:noFill/>
          <a:ln>
            <a:noFill/>
          </a:ln>
        </p:spPr>
      </p:pic>
      <p:pic>
        <p:nvPicPr>
          <p:cNvPr id="720" name="Google Shape;720;p62"/>
          <p:cNvPicPr preferRelativeResize="0"/>
          <p:nvPr/>
        </p:nvPicPr>
        <p:blipFill rotWithShape="1">
          <a:blip r:embed="rId3">
            <a:alphaModFix/>
          </a:blip>
          <a:srcRect b="38605" l="0" r="68250" t="38527"/>
          <a:stretch/>
        </p:blipFill>
        <p:spPr>
          <a:xfrm flipH="1" rot="-306781">
            <a:off x="7730217" y="725483"/>
            <a:ext cx="1220371" cy="878988"/>
          </a:xfrm>
          <a:prstGeom prst="rect">
            <a:avLst/>
          </a:prstGeom>
          <a:noFill/>
          <a:ln>
            <a:noFill/>
          </a:ln>
        </p:spPr>
      </p:pic>
      <p:pic>
        <p:nvPicPr>
          <p:cNvPr id="721" name="Google Shape;721;p62"/>
          <p:cNvPicPr preferRelativeResize="0"/>
          <p:nvPr/>
        </p:nvPicPr>
        <p:blipFill rotWithShape="1">
          <a:blip r:embed="rId3">
            <a:alphaModFix/>
          </a:blip>
          <a:srcRect b="64625" l="75473" r="-7222" t="12508"/>
          <a:stretch/>
        </p:blipFill>
        <p:spPr>
          <a:xfrm flipH="1" rot="-306781">
            <a:off x="6750142" y="-161192"/>
            <a:ext cx="1220371" cy="878988"/>
          </a:xfrm>
          <a:prstGeom prst="rect">
            <a:avLst/>
          </a:prstGeom>
          <a:noFill/>
          <a:ln>
            <a:noFill/>
          </a:ln>
        </p:spPr>
      </p:pic>
      <p:sp>
        <p:nvSpPr>
          <p:cNvPr id="722" name="Google Shape;722;p62"/>
          <p:cNvSpPr txBox="1"/>
          <p:nvPr/>
        </p:nvSpPr>
        <p:spPr>
          <a:xfrm>
            <a:off x="3255525" y="180050"/>
            <a:ext cx="4540800" cy="631200"/>
          </a:xfrm>
          <a:prstGeom prst="rect">
            <a:avLst/>
          </a:prstGeom>
          <a:noFill/>
          <a:ln>
            <a:noFill/>
          </a:ln>
          <a:effectLst>
            <a:outerShdw blurRad="57150" rotWithShape="0" algn="bl" dir="5400000" dist="19050">
              <a:srgbClr val="B7B7B7">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FE7538"/>
                </a:solidFill>
                <a:latin typeface="Oswald"/>
                <a:ea typeface="Oswald"/>
                <a:cs typeface="Oswald"/>
                <a:sym typeface="Oswald"/>
              </a:rPr>
              <a:t>= Mistakes in GenAI</a:t>
            </a:r>
            <a:endParaRPr sz="1100">
              <a:solidFill>
                <a:srgbClr val="F3F3F3"/>
              </a:solidFill>
              <a:latin typeface="Oswald"/>
              <a:ea typeface="Oswald"/>
              <a:cs typeface="Oswald"/>
              <a:sym typeface="Oswald"/>
            </a:endParaRPr>
          </a:p>
        </p:txBody>
      </p:sp>
      <p:sp>
        <p:nvSpPr>
          <p:cNvPr id="723" name="Google Shape;723;p62"/>
          <p:cNvSpPr txBox="1"/>
          <p:nvPr/>
        </p:nvSpPr>
        <p:spPr>
          <a:xfrm>
            <a:off x="8160075" y="4865700"/>
            <a:ext cx="98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000000"/>
                </a:solidFill>
                <a:latin typeface="Comfortaa"/>
                <a:ea typeface="Comfortaa"/>
                <a:cs typeface="Comfortaa"/>
                <a:sym typeface="Comfortaa"/>
              </a:rPr>
              <a:t>by @freepik</a:t>
            </a:r>
            <a:endParaRPr sz="1200">
              <a:solidFill>
                <a:srgbClr val="000000"/>
              </a:solidFill>
              <a:latin typeface="Comfortaa"/>
              <a:ea typeface="Comfortaa"/>
              <a:cs typeface="Comfortaa"/>
              <a:sym typeface="Comfortaa"/>
            </a:endParaRPr>
          </a:p>
        </p:txBody>
      </p:sp>
      <p:sp>
        <p:nvSpPr>
          <p:cNvPr id="724" name="Google Shape;724;p62"/>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Hallucinations</a:t>
            </a:r>
            <a:endParaRPr sz="1900">
              <a:solidFill>
                <a:srgbClr val="F3F3F3"/>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nvSpPr>
        <p:spPr>
          <a:xfrm>
            <a:off x="127450" y="134150"/>
            <a:ext cx="8776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rgbClr val="F3F3F3"/>
                </a:solidFill>
                <a:latin typeface="Oswald"/>
                <a:ea typeface="Oswald"/>
                <a:cs typeface="Oswald"/>
                <a:sym typeface="Oswald"/>
              </a:rPr>
              <a:t>Where do you see AI in your life!</a:t>
            </a:r>
            <a:endParaRPr sz="3200">
              <a:solidFill>
                <a:srgbClr val="F3F3F3"/>
              </a:solidFill>
              <a:latin typeface="Oswald"/>
              <a:ea typeface="Oswald"/>
              <a:cs typeface="Oswald"/>
              <a:sym typeface="Oswald"/>
            </a:endParaRPr>
          </a:p>
        </p:txBody>
      </p:sp>
      <p:pic>
        <p:nvPicPr>
          <p:cNvPr id="123" name="Google Shape;123;p18"/>
          <p:cNvPicPr preferRelativeResize="0"/>
          <p:nvPr/>
        </p:nvPicPr>
        <p:blipFill>
          <a:blip r:embed="rId3">
            <a:alphaModFix/>
          </a:blip>
          <a:stretch>
            <a:fillRect/>
          </a:stretch>
        </p:blipFill>
        <p:spPr>
          <a:xfrm>
            <a:off x="2293400" y="1245777"/>
            <a:ext cx="891471" cy="891450"/>
          </a:xfrm>
          <a:prstGeom prst="rect">
            <a:avLst/>
          </a:prstGeom>
          <a:noFill/>
          <a:ln>
            <a:noFill/>
          </a:ln>
        </p:spPr>
      </p:pic>
      <p:pic>
        <p:nvPicPr>
          <p:cNvPr id="124" name="Google Shape;124;p18"/>
          <p:cNvPicPr preferRelativeResize="0"/>
          <p:nvPr/>
        </p:nvPicPr>
        <p:blipFill>
          <a:blip r:embed="rId4">
            <a:alphaModFix/>
          </a:blip>
          <a:stretch>
            <a:fillRect/>
          </a:stretch>
        </p:blipFill>
        <p:spPr>
          <a:xfrm>
            <a:off x="561437" y="1275614"/>
            <a:ext cx="831775" cy="831775"/>
          </a:xfrm>
          <a:prstGeom prst="rect">
            <a:avLst/>
          </a:prstGeom>
          <a:noFill/>
          <a:ln>
            <a:noFill/>
          </a:ln>
        </p:spPr>
      </p:pic>
      <p:pic>
        <p:nvPicPr>
          <p:cNvPr id="125" name="Google Shape;125;p18"/>
          <p:cNvPicPr preferRelativeResize="0"/>
          <p:nvPr/>
        </p:nvPicPr>
        <p:blipFill rotWithShape="1">
          <a:blip r:embed="rId5">
            <a:alphaModFix/>
          </a:blip>
          <a:srcRect b="14468" l="0" r="0" t="14539"/>
          <a:stretch/>
        </p:blipFill>
        <p:spPr>
          <a:xfrm>
            <a:off x="3672400" y="1272075"/>
            <a:ext cx="1181626" cy="838838"/>
          </a:xfrm>
          <a:prstGeom prst="rect">
            <a:avLst/>
          </a:prstGeom>
          <a:noFill/>
          <a:ln>
            <a:noFill/>
          </a:ln>
        </p:spPr>
      </p:pic>
      <p:pic>
        <p:nvPicPr>
          <p:cNvPr id="126" name="Google Shape;126;p18"/>
          <p:cNvPicPr preferRelativeResize="0"/>
          <p:nvPr/>
        </p:nvPicPr>
        <p:blipFill>
          <a:blip r:embed="rId6">
            <a:alphaModFix/>
          </a:blip>
          <a:stretch>
            <a:fillRect/>
          </a:stretch>
        </p:blipFill>
        <p:spPr>
          <a:xfrm>
            <a:off x="7438598" y="1281337"/>
            <a:ext cx="820303" cy="820325"/>
          </a:xfrm>
          <a:prstGeom prst="rect">
            <a:avLst/>
          </a:prstGeom>
          <a:noFill/>
          <a:ln>
            <a:noFill/>
          </a:ln>
        </p:spPr>
      </p:pic>
      <p:grpSp>
        <p:nvGrpSpPr>
          <p:cNvPr id="127" name="Google Shape;127;p18"/>
          <p:cNvGrpSpPr/>
          <p:nvPr/>
        </p:nvGrpSpPr>
        <p:grpSpPr>
          <a:xfrm>
            <a:off x="5730429" y="1281349"/>
            <a:ext cx="831771" cy="820320"/>
            <a:chOff x="6008275" y="2980200"/>
            <a:chExt cx="1122650" cy="1122650"/>
          </a:xfrm>
        </p:grpSpPr>
        <p:sp>
          <p:nvSpPr>
            <p:cNvPr id="128" name="Google Shape;128;p18"/>
            <p:cNvSpPr/>
            <p:nvPr/>
          </p:nvSpPr>
          <p:spPr>
            <a:xfrm>
              <a:off x="6080350" y="3148900"/>
              <a:ext cx="996000" cy="643800"/>
            </a:xfrm>
            <a:prstGeom prst="roundRect">
              <a:avLst>
                <a:gd fmla="val 8691"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8"/>
            <p:cNvSpPr/>
            <p:nvPr/>
          </p:nvSpPr>
          <p:spPr>
            <a:xfrm>
              <a:off x="6419900" y="3814350"/>
              <a:ext cx="304200" cy="139200"/>
            </a:xfrm>
            <a:prstGeom prst="trapezoid">
              <a:avLst>
                <a:gd fmla="val 39458"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 name="Google Shape;130;p18"/>
            <p:cNvPicPr preferRelativeResize="0"/>
            <p:nvPr/>
          </p:nvPicPr>
          <p:blipFill>
            <a:blip r:embed="rId7">
              <a:alphaModFix/>
            </a:blip>
            <a:stretch>
              <a:fillRect/>
            </a:stretch>
          </p:blipFill>
          <p:spPr>
            <a:xfrm>
              <a:off x="6008275" y="2980200"/>
              <a:ext cx="1122650" cy="1122650"/>
            </a:xfrm>
            <a:prstGeom prst="rect">
              <a:avLst/>
            </a:prstGeom>
            <a:noFill/>
            <a:ln>
              <a:noFill/>
            </a:ln>
          </p:spPr>
        </p:pic>
      </p:grpSp>
      <p:sp>
        <p:nvSpPr>
          <p:cNvPr id="131" name="Google Shape;131;p18"/>
          <p:cNvSpPr txBox="1"/>
          <p:nvPr/>
        </p:nvSpPr>
        <p:spPr>
          <a:xfrm>
            <a:off x="427575" y="2237975"/>
            <a:ext cx="109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cellphones</a:t>
            </a:r>
            <a:endParaRPr sz="1500">
              <a:solidFill>
                <a:srgbClr val="F3F3F3"/>
              </a:solidFill>
              <a:latin typeface="Oswald"/>
              <a:ea typeface="Oswald"/>
              <a:cs typeface="Oswald"/>
              <a:sym typeface="Oswald"/>
            </a:endParaRPr>
          </a:p>
        </p:txBody>
      </p:sp>
      <p:sp>
        <p:nvSpPr>
          <p:cNvPr id="132" name="Google Shape;132;p18"/>
          <p:cNvSpPr txBox="1"/>
          <p:nvPr/>
        </p:nvSpPr>
        <p:spPr>
          <a:xfrm>
            <a:off x="2001125" y="2237975"/>
            <a:ext cx="109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assistants</a:t>
            </a:r>
            <a:endParaRPr sz="1500">
              <a:solidFill>
                <a:srgbClr val="F3F3F3"/>
              </a:solidFill>
              <a:latin typeface="Oswald"/>
              <a:ea typeface="Oswald"/>
              <a:cs typeface="Oswald"/>
              <a:sym typeface="Oswald"/>
            </a:endParaRPr>
          </a:p>
        </p:txBody>
      </p:sp>
      <p:sp>
        <p:nvSpPr>
          <p:cNvPr id="133" name="Google Shape;133;p18"/>
          <p:cNvSpPr txBox="1"/>
          <p:nvPr/>
        </p:nvSpPr>
        <p:spPr>
          <a:xfrm>
            <a:off x="3713463" y="2237975"/>
            <a:ext cx="109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chatbots</a:t>
            </a:r>
            <a:endParaRPr sz="1500">
              <a:solidFill>
                <a:srgbClr val="F3F3F3"/>
              </a:solidFill>
              <a:latin typeface="Oswald"/>
              <a:ea typeface="Oswald"/>
              <a:cs typeface="Oswald"/>
              <a:sym typeface="Oswald"/>
            </a:endParaRPr>
          </a:p>
        </p:txBody>
      </p:sp>
      <p:sp>
        <p:nvSpPr>
          <p:cNvPr id="134" name="Google Shape;134;p18"/>
          <p:cNvSpPr txBox="1"/>
          <p:nvPr/>
        </p:nvSpPr>
        <p:spPr>
          <a:xfrm>
            <a:off x="5291913" y="2237975"/>
            <a:ext cx="1708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Online shopping</a:t>
            </a:r>
            <a:endParaRPr sz="1500">
              <a:solidFill>
                <a:srgbClr val="F3F3F3"/>
              </a:solidFill>
              <a:latin typeface="Oswald"/>
              <a:ea typeface="Oswald"/>
              <a:cs typeface="Oswald"/>
              <a:sym typeface="Oswald"/>
            </a:endParaRPr>
          </a:p>
        </p:txBody>
      </p:sp>
      <p:sp>
        <p:nvSpPr>
          <p:cNvPr id="135" name="Google Shape;135;p18"/>
          <p:cNvSpPr txBox="1"/>
          <p:nvPr/>
        </p:nvSpPr>
        <p:spPr>
          <a:xfrm>
            <a:off x="7298988" y="2241050"/>
            <a:ext cx="109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web search</a:t>
            </a:r>
            <a:endParaRPr sz="1500">
              <a:solidFill>
                <a:srgbClr val="F3F3F3"/>
              </a:solidFill>
              <a:latin typeface="Oswald"/>
              <a:ea typeface="Oswald"/>
              <a:cs typeface="Oswald"/>
              <a:sym typeface="Oswa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8" name="Shape 728"/>
        <p:cNvGrpSpPr/>
        <p:nvPr/>
      </p:nvGrpSpPr>
      <p:grpSpPr>
        <a:xfrm>
          <a:off x="0" y="0"/>
          <a:ext cx="0" cy="0"/>
          <a:chOff x="0" y="0"/>
          <a:chExt cx="0" cy="0"/>
        </a:xfrm>
      </p:grpSpPr>
      <p:sp>
        <p:nvSpPr>
          <p:cNvPr id="729" name="Google Shape;729;p63"/>
          <p:cNvSpPr/>
          <p:nvPr/>
        </p:nvSpPr>
        <p:spPr>
          <a:xfrm>
            <a:off x="8295400" y="4735900"/>
            <a:ext cx="1420200" cy="1083000"/>
          </a:xfrm>
          <a:prstGeom prst="ellipse">
            <a:avLst/>
          </a:prstGeom>
          <a:solidFill>
            <a:srgbClr val="F9CB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0" name="Google Shape;730;p63"/>
          <p:cNvPicPr preferRelativeResize="0"/>
          <p:nvPr/>
        </p:nvPicPr>
        <p:blipFill rotWithShape="1">
          <a:blip r:embed="rId3">
            <a:alphaModFix/>
          </a:blip>
          <a:srcRect b="0" l="25002" r="19620" t="1584"/>
          <a:stretch/>
        </p:blipFill>
        <p:spPr>
          <a:xfrm flipH="1" rot="-306784">
            <a:off x="7175668" y="1951727"/>
            <a:ext cx="2128610" cy="3782671"/>
          </a:xfrm>
          <a:prstGeom prst="rect">
            <a:avLst/>
          </a:prstGeom>
          <a:noFill/>
          <a:ln>
            <a:noFill/>
          </a:ln>
        </p:spPr>
      </p:pic>
      <p:pic>
        <p:nvPicPr>
          <p:cNvPr id="731" name="Google Shape;731;p63"/>
          <p:cNvPicPr preferRelativeResize="0"/>
          <p:nvPr/>
        </p:nvPicPr>
        <p:blipFill rotWithShape="1">
          <a:blip r:embed="rId3">
            <a:alphaModFix/>
          </a:blip>
          <a:srcRect b="38605" l="0" r="68250" t="38527"/>
          <a:stretch/>
        </p:blipFill>
        <p:spPr>
          <a:xfrm flipH="1" rot="-306781">
            <a:off x="7730217" y="725483"/>
            <a:ext cx="1220371" cy="878988"/>
          </a:xfrm>
          <a:prstGeom prst="rect">
            <a:avLst/>
          </a:prstGeom>
          <a:noFill/>
          <a:ln>
            <a:noFill/>
          </a:ln>
        </p:spPr>
      </p:pic>
      <p:pic>
        <p:nvPicPr>
          <p:cNvPr id="732" name="Google Shape;732;p63"/>
          <p:cNvPicPr preferRelativeResize="0"/>
          <p:nvPr/>
        </p:nvPicPr>
        <p:blipFill rotWithShape="1">
          <a:blip r:embed="rId3">
            <a:alphaModFix/>
          </a:blip>
          <a:srcRect b="64625" l="75473" r="-7222" t="12508"/>
          <a:stretch/>
        </p:blipFill>
        <p:spPr>
          <a:xfrm flipH="1" rot="-306781">
            <a:off x="6750142" y="-161192"/>
            <a:ext cx="1220371" cy="878988"/>
          </a:xfrm>
          <a:prstGeom prst="rect">
            <a:avLst/>
          </a:prstGeom>
          <a:noFill/>
          <a:ln>
            <a:noFill/>
          </a:ln>
        </p:spPr>
      </p:pic>
      <p:sp>
        <p:nvSpPr>
          <p:cNvPr id="733" name="Google Shape;733;p63"/>
          <p:cNvSpPr txBox="1"/>
          <p:nvPr/>
        </p:nvSpPr>
        <p:spPr>
          <a:xfrm>
            <a:off x="3255525" y="180050"/>
            <a:ext cx="4540800" cy="631200"/>
          </a:xfrm>
          <a:prstGeom prst="rect">
            <a:avLst/>
          </a:prstGeom>
          <a:noFill/>
          <a:ln>
            <a:noFill/>
          </a:ln>
          <a:effectLst>
            <a:outerShdw blurRad="57150" rotWithShape="0" algn="bl" dir="5400000" dist="19050">
              <a:srgbClr val="B7B7B7">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FE7538"/>
                </a:solidFill>
                <a:latin typeface="Oswald"/>
                <a:ea typeface="Oswald"/>
                <a:cs typeface="Oswald"/>
                <a:sym typeface="Oswald"/>
              </a:rPr>
              <a:t>= Mistakes in GenAI</a:t>
            </a:r>
            <a:endParaRPr sz="1100">
              <a:solidFill>
                <a:srgbClr val="F3F3F3"/>
              </a:solidFill>
              <a:latin typeface="Oswald"/>
              <a:ea typeface="Oswald"/>
              <a:cs typeface="Oswald"/>
              <a:sym typeface="Oswald"/>
            </a:endParaRPr>
          </a:p>
        </p:txBody>
      </p:sp>
      <p:sp>
        <p:nvSpPr>
          <p:cNvPr id="734" name="Google Shape;734;p63"/>
          <p:cNvSpPr txBox="1"/>
          <p:nvPr/>
        </p:nvSpPr>
        <p:spPr>
          <a:xfrm>
            <a:off x="8160075" y="4865700"/>
            <a:ext cx="98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000000"/>
                </a:solidFill>
                <a:latin typeface="Comfortaa"/>
                <a:ea typeface="Comfortaa"/>
                <a:cs typeface="Comfortaa"/>
                <a:sym typeface="Comfortaa"/>
              </a:rPr>
              <a:t>by @freepik</a:t>
            </a:r>
            <a:endParaRPr sz="1200">
              <a:solidFill>
                <a:srgbClr val="000000"/>
              </a:solidFill>
              <a:latin typeface="Comfortaa"/>
              <a:ea typeface="Comfortaa"/>
              <a:cs typeface="Comfortaa"/>
              <a:sym typeface="Comfortaa"/>
            </a:endParaRPr>
          </a:p>
        </p:txBody>
      </p:sp>
      <p:sp>
        <p:nvSpPr>
          <p:cNvPr id="735" name="Google Shape;735;p63"/>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Hallucinations</a:t>
            </a:r>
            <a:endParaRPr sz="1900">
              <a:solidFill>
                <a:srgbClr val="F3F3F3"/>
              </a:solidFill>
              <a:latin typeface="Oswald"/>
              <a:ea typeface="Oswald"/>
              <a:cs typeface="Oswald"/>
              <a:sym typeface="Oswald"/>
            </a:endParaRPr>
          </a:p>
        </p:txBody>
      </p:sp>
      <p:sp>
        <p:nvSpPr>
          <p:cNvPr id="736" name="Google Shape;736;p63"/>
          <p:cNvSpPr txBox="1"/>
          <p:nvPr/>
        </p:nvSpPr>
        <p:spPr>
          <a:xfrm>
            <a:off x="323650" y="127610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Syntax and Semantics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Are good!</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Information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Incorrect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Fake</a:t>
            </a:r>
            <a:endParaRPr sz="1800">
              <a:solidFill>
                <a:srgbClr val="F3F3F3"/>
              </a:solidFill>
              <a:latin typeface="Oswald"/>
              <a:ea typeface="Oswald"/>
              <a:cs typeface="Oswald"/>
              <a:sym typeface="Oswa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4"/>
          <p:cNvSpPr/>
          <p:nvPr/>
        </p:nvSpPr>
        <p:spPr>
          <a:xfrm>
            <a:off x="8295400" y="4735900"/>
            <a:ext cx="1420200" cy="1083000"/>
          </a:xfrm>
          <a:prstGeom prst="ellipse">
            <a:avLst/>
          </a:prstGeom>
          <a:solidFill>
            <a:srgbClr val="F9CB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2" name="Google Shape;742;p64"/>
          <p:cNvPicPr preferRelativeResize="0"/>
          <p:nvPr/>
        </p:nvPicPr>
        <p:blipFill rotWithShape="1">
          <a:blip r:embed="rId3">
            <a:alphaModFix/>
          </a:blip>
          <a:srcRect b="0" l="25002" r="19620" t="1584"/>
          <a:stretch/>
        </p:blipFill>
        <p:spPr>
          <a:xfrm flipH="1" rot="-306784">
            <a:off x="7175668" y="1951727"/>
            <a:ext cx="2128610" cy="3782671"/>
          </a:xfrm>
          <a:prstGeom prst="rect">
            <a:avLst/>
          </a:prstGeom>
          <a:noFill/>
          <a:ln>
            <a:noFill/>
          </a:ln>
        </p:spPr>
      </p:pic>
      <p:pic>
        <p:nvPicPr>
          <p:cNvPr id="743" name="Google Shape;743;p64"/>
          <p:cNvPicPr preferRelativeResize="0"/>
          <p:nvPr/>
        </p:nvPicPr>
        <p:blipFill rotWithShape="1">
          <a:blip r:embed="rId3">
            <a:alphaModFix/>
          </a:blip>
          <a:srcRect b="38605" l="0" r="68250" t="38527"/>
          <a:stretch/>
        </p:blipFill>
        <p:spPr>
          <a:xfrm flipH="1" rot="-306781">
            <a:off x="7730217" y="725483"/>
            <a:ext cx="1220371" cy="878988"/>
          </a:xfrm>
          <a:prstGeom prst="rect">
            <a:avLst/>
          </a:prstGeom>
          <a:noFill/>
          <a:ln>
            <a:noFill/>
          </a:ln>
        </p:spPr>
      </p:pic>
      <p:pic>
        <p:nvPicPr>
          <p:cNvPr id="744" name="Google Shape;744;p64"/>
          <p:cNvPicPr preferRelativeResize="0"/>
          <p:nvPr/>
        </p:nvPicPr>
        <p:blipFill rotWithShape="1">
          <a:blip r:embed="rId3">
            <a:alphaModFix/>
          </a:blip>
          <a:srcRect b="64625" l="75473" r="-7222" t="12508"/>
          <a:stretch/>
        </p:blipFill>
        <p:spPr>
          <a:xfrm flipH="1" rot="-306781">
            <a:off x="6750142" y="-161192"/>
            <a:ext cx="1220371" cy="878988"/>
          </a:xfrm>
          <a:prstGeom prst="rect">
            <a:avLst/>
          </a:prstGeom>
          <a:noFill/>
          <a:ln>
            <a:noFill/>
          </a:ln>
        </p:spPr>
      </p:pic>
      <p:sp>
        <p:nvSpPr>
          <p:cNvPr id="745" name="Google Shape;745;p64"/>
          <p:cNvSpPr txBox="1"/>
          <p:nvPr/>
        </p:nvSpPr>
        <p:spPr>
          <a:xfrm>
            <a:off x="3255525" y="180050"/>
            <a:ext cx="4540800" cy="631200"/>
          </a:xfrm>
          <a:prstGeom prst="rect">
            <a:avLst/>
          </a:prstGeom>
          <a:noFill/>
          <a:ln>
            <a:noFill/>
          </a:ln>
          <a:effectLst>
            <a:outerShdw blurRad="57150" rotWithShape="0" algn="bl" dir="5400000" dist="19050">
              <a:srgbClr val="B7B7B7">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FE7538"/>
                </a:solidFill>
                <a:latin typeface="Oswald"/>
                <a:ea typeface="Oswald"/>
                <a:cs typeface="Oswald"/>
                <a:sym typeface="Oswald"/>
              </a:rPr>
              <a:t>= Mistakes in GenAI</a:t>
            </a:r>
            <a:endParaRPr sz="1100">
              <a:solidFill>
                <a:srgbClr val="F3F3F3"/>
              </a:solidFill>
              <a:latin typeface="Oswald"/>
              <a:ea typeface="Oswald"/>
              <a:cs typeface="Oswald"/>
              <a:sym typeface="Oswald"/>
            </a:endParaRPr>
          </a:p>
        </p:txBody>
      </p:sp>
      <p:sp>
        <p:nvSpPr>
          <p:cNvPr id="746" name="Google Shape;746;p64"/>
          <p:cNvSpPr txBox="1"/>
          <p:nvPr/>
        </p:nvSpPr>
        <p:spPr>
          <a:xfrm>
            <a:off x="8160075" y="4865700"/>
            <a:ext cx="98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000000"/>
                </a:solidFill>
                <a:latin typeface="Comfortaa"/>
                <a:ea typeface="Comfortaa"/>
                <a:cs typeface="Comfortaa"/>
                <a:sym typeface="Comfortaa"/>
              </a:rPr>
              <a:t>by @freepik</a:t>
            </a:r>
            <a:endParaRPr sz="1200">
              <a:solidFill>
                <a:srgbClr val="000000"/>
              </a:solidFill>
              <a:latin typeface="Comfortaa"/>
              <a:ea typeface="Comfortaa"/>
              <a:cs typeface="Comfortaa"/>
              <a:sym typeface="Comfortaa"/>
            </a:endParaRPr>
          </a:p>
        </p:txBody>
      </p:sp>
      <p:sp>
        <p:nvSpPr>
          <p:cNvPr id="747" name="Google Shape;747;p64"/>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Hallucinations</a:t>
            </a:r>
            <a:endParaRPr sz="1900">
              <a:solidFill>
                <a:srgbClr val="F3F3F3"/>
              </a:solidFill>
              <a:latin typeface="Oswald"/>
              <a:ea typeface="Oswald"/>
              <a:cs typeface="Oswald"/>
              <a:sym typeface="Oswald"/>
            </a:endParaRPr>
          </a:p>
        </p:txBody>
      </p:sp>
      <p:sp>
        <p:nvSpPr>
          <p:cNvPr id="748" name="Google Shape;748;p64"/>
          <p:cNvSpPr txBox="1"/>
          <p:nvPr/>
        </p:nvSpPr>
        <p:spPr>
          <a:xfrm>
            <a:off x="323650" y="127610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Syntax and Semantics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Are good!</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Information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Incorrect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Fake</a:t>
            </a:r>
            <a:endParaRPr sz="1800">
              <a:solidFill>
                <a:srgbClr val="F3F3F3"/>
              </a:solidFill>
              <a:latin typeface="Oswald"/>
              <a:ea typeface="Oswald"/>
              <a:cs typeface="Oswald"/>
              <a:sym typeface="Oswald"/>
            </a:endParaRPr>
          </a:p>
        </p:txBody>
      </p:sp>
      <p:sp>
        <p:nvSpPr>
          <p:cNvPr id="749" name="Google Shape;749;p64"/>
          <p:cNvSpPr txBox="1"/>
          <p:nvPr/>
        </p:nvSpPr>
        <p:spPr>
          <a:xfrm>
            <a:off x="3040050" y="239950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Wrong or made-up </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Authors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Historical facts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References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URLs</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sp>
        <p:nvSpPr>
          <p:cNvPr id="750" name="Google Shape;750;p64"/>
          <p:cNvSpPr/>
          <p:nvPr/>
        </p:nvSpPr>
        <p:spPr>
          <a:xfrm>
            <a:off x="2639850" y="2150300"/>
            <a:ext cx="247800" cy="1083000"/>
          </a:xfrm>
          <a:prstGeom prst="rightBrace">
            <a:avLst>
              <a:gd fmla="val 14528" name="adj1"/>
              <a:gd fmla="val 50000" name="adj2"/>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5"/>
          <p:cNvSpPr/>
          <p:nvPr/>
        </p:nvSpPr>
        <p:spPr>
          <a:xfrm>
            <a:off x="8295400" y="4735900"/>
            <a:ext cx="1420200" cy="1083000"/>
          </a:xfrm>
          <a:prstGeom prst="ellipse">
            <a:avLst/>
          </a:prstGeom>
          <a:solidFill>
            <a:srgbClr val="F9CB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6" name="Google Shape;756;p65"/>
          <p:cNvPicPr preferRelativeResize="0"/>
          <p:nvPr/>
        </p:nvPicPr>
        <p:blipFill rotWithShape="1">
          <a:blip r:embed="rId3">
            <a:alphaModFix/>
          </a:blip>
          <a:srcRect b="0" l="25002" r="19620" t="1584"/>
          <a:stretch/>
        </p:blipFill>
        <p:spPr>
          <a:xfrm flipH="1" rot="-306784">
            <a:off x="7175668" y="1951727"/>
            <a:ext cx="2128610" cy="3782671"/>
          </a:xfrm>
          <a:prstGeom prst="rect">
            <a:avLst/>
          </a:prstGeom>
          <a:noFill/>
          <a:ln>
            <a:noFill/>
          </a:ln>
        </p:spPr>
      </p:pic>
      <p:pic>
        <p:nvPicPr>
          <p:cNvPr id="757" name="Google Shape;757;p65"/>
          <p:cNvPicPr preferRelativeResize="0"/>
          <p:nvPr/>
        </p:nvPicPr>
        <p:blipFill rotWithShape="1">
          <a:blip r:embed="rId3">
            <a:alphaModFix/>
          </a:blip>
          <a:srcRect b="38605" l="0" r="68250" t="38527"/>
          <a:stretch/>
        </p:blipFill>
        <p:spPr>
          <a:xfrm flipH="1" rot="-306781">
            <a:off x="7730217" y="725483"/>
            <a:ext cx="1220371" cy="878988"/>
          </a:xfrm>
          <a:prstGeom prst="rect">
            <a:avLst/>
          </a:prstGeom>
          <a:noFill/>
          <a:ln>
            <a:noFill/>
          </a:ln>
        </p:spPr>
      </p:pic>
      <p:pic>
        <p:nvPicPr>
          <p:cNvPr id="758" name="Google Shape;758;p65"/>
          <p:cNvPicPr preferRelativeResize="0"/>
          <p:nvPr/>
        </p:nvPicPr>
        <p:blipFill rotWithShape="1">
          <a:blip r:embed="rId3">
            <a:alphaModFix/>
          </a:blip>
          <a:srcRect b="64625" l="75473" r="-7222" t="12508"/>
          <a:stretch/>
        </p:blipFill>
        <p:spPr>
          <a:xfrm flipH="1" rot="-306781">
            <a:off x="6750142" y="-161192"/>
            <a:ext cx="1220371" cy="878988"/>
          </a:xfrm>
          <a:prstGeom prst="rect">
            <a:avLst/>
          </a:prstGeom>
          <a:noFill/>
          <a:ln>
            <a:noFill/>
          </a:ln>
        </p:spPr>
      </p:pic>
      <p:sp>
        <p:nvSpPr>
          <p:cNvPr id="759" name="Google Shape;759;p65"/>
          <p:cNvSpPr txBox="1"/>
          <p:nvPr/>
        </p:nvSpPr>
        <p:spPr>
          <a:xfrm>
            <a:off x="3255525" y="180050"/>
            <a:ext cx="4540800" cy="631200"/>
          </a:xfrm>
          <a:prstGeom prst="rect">
            <a:avLst/>
          </a:prstGeom>
          <a:noFill/>
          <a:ln>
            <a:noFill/>
          </a:ln>
          <a:effectLst>
            <a:outerShdw blurRad="57150" rotWithShape="0" algn="bl" dir="5400000" dist="19050">
              <a:srgbClr val="B7B7B7">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FE7538"/>
                </a:solidFill>
                <a:latin typeface="Oswald"/>
                <a:ea typeface="Oswald"/>
                <a:cs typeface="Oswald"/>
                <a:sym typeface="Oswald"/>
              </a:rPr>
              <a:t>= Mistakes in GenAI</a:t>
            </a:r>
            <a:endParaRPr sz="1100">
              <a:solidFill>
                <a:srgbClr val="F3F3F3"/>
              </a:solidFill>
              <a:latin typeface="Oswald"/>
              <a:ea typeface="Oswald"/>
              <a:cs typeface="Oswald"/>
              <a:sym typeface="Oswald"/>
            </a:endParaRPr>
          </a:p>
        </p:txBody>
      </p:sp>
      <p:sp>
        <p:nvSpPr>
          <p:cNvPr id="760" name="Google Shape;760;p65"/>
          <p:cNvSpPr txBox="1"/>
          <p:nvPr/>
        </p:nvSpPr>
        <p:spPr>
          <a:xfrm>
            <a:off x="8160075" y="4865700"/>
            <a:ext cx="98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000000"/>
                </a:solidFill>
                <a:latin typeface="Comfortaa"/>
                <a:ea typeface="Comfortaa"/>
                <a:cs typeface="Comfortaa"/>
                <a:sym typeface="Comfortaa"/>
              </a:rPr>
              <a:t>by @freepik</a:t>
            </a:r>
            <a:endParaRPr sz="1200">
              <a:solidFill>
                <a:srgbClr val="000000"/>
              </a:solidFill>
              <a:latin typeface="Comfortaa"/>
              <a:ea typeface="Comfortaa"/>
              <a:cs typeface="Comfortaa"/>
              <a:sym typeface="Comfortaa"/>
            </a:endParaRPr>
          </a:p>
        </p:txBody>
      </p:sp>
      <p:sp>
        <p:nvSpPr>
          <p:cNvPr id="761" name="Google Shape;761;p65"/>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Hallucinations</a:t>
            </a:r>
            <a:endParaRPr sz="1900">
              <a:solidFill>
                <a:srgbClr val="F3F3F3"/>
              </a:solidFill>
              <a:latin typeface="Oswald"/>
              <a:ea typeface="Oswald"/>
              <a:cs typeface="Oswald"/>
              <a:sym typeface="Oswald"/>
            </a:endParaRPr>
          </a:p>
        </p:txBody>
      </p:sp>
      <p:sp>
        <p:nvSpPr>
          <p:cNvPr id="762" name="Google Shape;762;p65"/>
          <p:cNvSpPr txBox="1"/>
          <p:nvPr/>
        </p:nvSpPr>
        <p:spPr>
          <a:xfrm>
            <a:off x="323650" y="127610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Syntax and Semantics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Are good!</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Information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Incorrect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Fake</a:t>
            </a:r>
            <a:endParaRPr sz="1800">
              <a:solidFill>
                <a:srgbClr val="F3F3F3"/>
              </a:solidFill>
              <a:latin typeface="Oswald"/>
              <a:ea typeface="Oswald"/>
              <a:cs typeface="Oswald"/>
              <a:sym typeface="Oswald"/>
            </a:endParaRPr>
          </a:p>
        </p:txBody>
      </p:sp>
      <p:sp>
        <p:nvSpPr>
          <p:cNvPr id="763" name="Google Shape;763;p65"/>
          <p:cNvSpPr txBox="1"/>
          <p:nvPr/>
        </p:nvSpPr>
        <p:spPr>
          <a:xfrm>
            <a:off x="420700" y="3016850"/>
            <a:ext cx="50862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3F3F3"/>
                </a:solidFill>
                <a:latin typeface="Oswald"/>
                <a:ea typeface="Oswald"/>
                <a:cs typeface="Oswald"/>
                <a:sym typeface="Oswald"/>
              </a:rPr>
              <a:t>example:</a:t>
            </a:r>
            <a:endParaRPr sz="1900">
              <a:solidFill>
                <a:srgbClr val="F3F3F3"/>
              </a:solidFill>
              <a:latin typeface="Oswald"/>
              <a:ea typeface="Oswald"/>
              <a:cs typeface="Oswald"/>
              <a:sym typeface="Oswald"/>
            </a:endParaRPr>
          </a:p>
          <a:p>
            <a:pPr indent="0" lvl="0" marL="0" rtl="0" algn="l">
              <a:spcBef>
                <a:spcPts val="0"/>
              </a:spcBef>
              <a:spcAft>
                <a:spcPts val="0"/>
              </a:spcAft>
              <a:buNone/>
            </a:pPr>
            <a:r>
              <a:rPr lang="en" sz="1700">
                <a:solidFill>
                  <a:srgbClr val="F3F3F3"/>
                </a:solidFill>
                <a:latin typeface="Oswald"/>
                <a:ea typeface="Oswald"/>
                <a:cs typeface="Oswald"/>
                <a:sym typeface="Oswald"/>
              </a:rPr>
              <a:t>Asked for proof that dinosaurs built a civilization.</a:t>
            </a:r>
            <a:br>
              <a:rPr lang="en" sz="1700">
                <a:solidFill>
                  <a:srgbClr val="F3F3F3"/>
                </a:solidFill>
                <a:latin typeface="Oswald"/>
                <a:ea typeface="Oswald"/>
                <a:cs typeface="Oswald"/>
                <a:sym typeface="Oswald"/>
              </a:rPr>
            </a:br>
            <a:r>
              <a:rPr lang="en" sz="1700">
                <a:solidFill>
                  <a:srgbClr val="F3F3F3"/>
                </a:solidFill>
                <a:latin typeface="Oswald"/>
                <a:ea typeface="Oswald"/>
                <a:cs typeface="Oswald"/>
                <a:sym typeface="Oswald"/>
              </a:rPr>
              <a:t>ChatGPT stated: </a:t>
            </a:r>
            <a:endParaRPr sz="1300">
              <a:solidFill>
                <a:srgbClr val="F3F3F3"/>
              </a:solidFill>
              <a:latin typeface="Oswald"/>
              <a:ea typeface="Oswald"/>
              <a:cs typeface="Oswald"/>
              <a:sym typeface="Oswald"/>
            </a:endParaRPr>
          </a:p>
        </p:txBody>
      </p:sp>
      <p:pic>
        <p:nvPicPr>
          <p:cNvPr id="764" name="Google Shape;764;p65"/>
          <p:cNvPicPr preferRelativeResize="0"/>
          <p:nvPr/>
        </p:nvPicPr>
        <p:blipFill>
          <a:blip r:embed="rId4">
            <a:alphaModFix/>
          </a:blip>
          <a:stretch>
            <a:fillRect/>
          </a:stretch>
        </p:blipFill>
        <p:spPr>
          <a:xfrm>
            <a:off x="7430950" y="217250"/>
            <a:ext cx="1420200" cy="1080776"/>
          </a:xfrm>
          <a:prstGeom prst="rect">
            <a:avLst/>
          </a:prstGeom>
          <a:noFill/>
          <a:ln>
            <a:noFill/>
          </a:ln>
          <a:effectLst>
            <a:outerShdw blurRad="57150" rotWithShape="0" algn="bl" dir="16080000" dist="38100">
              <a:srgbClr val="FFFFFF">
                <a:alpha val="50000"/>
              </a:srgbClr>
            </a:outerShdw>
          </a:effectLst>
        </p:spPr>
      </p:pic>
      <p:sp>
        <p:nvSpPr>
          <p:cNvPr id="765" name="Google Shape;765;p65"/>
          <p:cNvSpPr txBox="1"/>
          <p:nvPr/>
        </p:nvSpPr>
        <p:spPr>
          <a:xfrm>
            <a:off x="1992600" y="3822000"/>
            <a:ext cx="4534200" cy="118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solidFill>
                  <a:schemeClr val="dk1"/>
                </a:solidFill>
                <a:latin typeface="Oswald"/>
                <a:ea typeface="Oswald"/>
                <a:cs typeface="Oswald"/>
                <a:sym typeface="Oswald"/>
              </a:rPr>
              <a:t>"some species of dinosaurs even developed primitive forms of art, such as engravings on stones".</a:t>
            </a:r>
            <a:endParaRPr sz="1700">
              <a:solidFill>
                <a:schemeClr val="dk1"/>
              </a:solidFill>
              <a:latin typeface="Oswald"/>
              <a:ea typeface="Oswald"/>
              <a:cs typeface="Oswald"/>
              <a:sym typeface="Oswald"/>
            </a:endParaRPr>
          </a:p>
          <a:p>
            <a:pPr indent="0" lvl="0" marL="0" rtl="0" algn="r">
              <a:spcBef>
                <a:spcPts val="0"/>
              </a:spcBef>
              <a:spcAft>
                <a:spcPts val="0"/>
              </a:spcAft>
              <a:buClr>
                <a:schemeClr val="dk1"/>
              </a:buClr>
              <a:buSzPts val="1100"/>
              <a:buFont typeface="Arial"/>
              <a:buNone/>
            </a:pPr>
            <a:br>
              <a:rPr lang="en" sz="1300">
                <a:solidFill>
                  <a:schemeClr val="dk1"/>
                </a:solidFill>
                <a:latin typeface="Oswald"/>
                <a:ea typeface="Oswald"/>
                <a:cs typeface="Oswald"/>
                <a:sym typeface="Oswald"/>
              </a:rPr>
            </a:br>
            <a:r>
              <a:rPr lang="en" sz="1300">
                <a:solidFill>
                  <a:schemeClr val="dk1"/>
                </a:solidFill>
                <a:latin typeface="Oswald"/>
                <a:ea typeface="Oswald"/>
                <a:cs typeface="Oswald"/>
                <a:sym typeface="Oswald"/>
              </a:rPr>
              <a:t>- Daniel E. Szempruch March 2023-</a:t>
            </a:r>
            <a:br>
              <a:rPr lang="en" sz="500">
                <a:solidFill>
                  <a:schemeClr val="dk1"/>
                </a:solidFill>
                <a:latin typeface="Oswald"/>
                <a:ea typeface="Oswald"/>
                <a:cs typeface="Oswald"/>
                <a:sym typeface="Oswald"/>
              </a:rPr>
            </a:br>
            <a:endParaRPr sz="500">
              <a:solidFill>
                <a:schemeClr val="dk1"/>
              </a:solidFill>
            </a:endParaRPr>
          </a:p>
        </p:txBody>
      </p:sp>
      <p:sp>
        <p:nvSpPr>
          <p:cNvPr id="766" name="Google Shape;766;p65"/>
          <p:cNvSpPr/>
          <p:nvPr/>
        </p:nvSpPr>
        <p:spPr>
          <a:xfrm>
            <a:off x="1925550" y="3758075"/>
            <a:ext cx="4540800" cy="1185300"/>
          </a:xfrm>
          <a:prstGeom prst="rect">
            <a:avLst/>
          </a:prstGeom>
          <a:noFill/>
          <a:ln cap="flat" cmpd="sng" w="19050">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0" name="Shape 770"/>
        <p:cNvGrpSpPr/>
        <p:nvPr/>
      </p:nvGrpSpPr>
      <p:grpSpPr>
        <a:xfrm>
          <a:off x="0" y="0"/>
          <a:ext cx="0" cy="0"/>
          <a:chOff x="0" y="0"/>
          <a:chExt cx="0" cy="0"/>
        </a:xfrm>
      </p:grpSpPr>
      <p:sp>
        <p:nvSpPr>
          <p:cNvPr id="771" name="Google Shape;771;p66"/>
          <p:cNvSpPr/>
          <p:nvPr/>
        </p:nvSpPr>
        <p:spPr>
          <a:xfrm>
            <a:off x="8295400" y="4735900"/>
            <a:ext cx="1420200" cy="1083000"/>
          </a:xfrm>
          <a:prstGeom prst="ellipse">
            <a:avLst/>
          </a:prstGeom>
          <a:solidFill>
            <a:srgbClr val="F9CB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2" name="Google Shape;772;p66"/>
          <p:cNvPicPr preferRelativeResize="0"/>
          <p:nvPr/>
        </p:nvPicPr>
        <p:blipFill rotWithShape="1">
          <a:blip r:embed="rId3">
            <a:alphaModFix/>
          </a:blip>
          <a:srcRect b="0" l="25002" r="19620" t="1584"/>
          <a:stretch/>
        </p:blipFill>
        <p:spPr>
          <a:xfrm flipH="1" rot="-306784">
            <a:off x="7175668" y="1951727"/>
            <a:ext cx="2128610" cy="3782671"/>
          </a:xfrm>
          <a:prstGeom prst="rect">
            <a:avLst/>
          </a:prstGeom>
          <a:noFill/>
          <a:ln>
            <a:noFill/>
          </a:ln>
        </p:spPr>
      </p:pic>
      <p:pic>
        <p:nvPicPr>
          <p:cNvPr id="773" name="Google Shape;773;p66"/>
          <p:cNvPicPr preferRelativeResize="0"/>
          <p:nvPr/>
        </p:nvPicPr>
        <p:blipFill rotWithShape="1">
          <a:blip r:embed="rId3">
            <a:alphaModFix/>
          </a:blip>
          <a:srcRect b="38605" l="0" r="68250" t="38527"/>
          <a:stretch/>
        </p:blipFill>
        <p:spPr>
          <a:xfrm flipH="1" rot="-306781">
            <a:off x="7730217" y="725483"/>
            <a:ext cx="1220371" cy="878988"/>
          </a:xfrm>
          <a:prstGeom prst="rect">
            <a:avLst/>
          </a:prstGeom>
          <a:noFill/>
          <a:ln>
            <a:noFill/>
          </a:ln>
        </p:spPr>
      </p:pic>
      <p:pic>
        <p:nvPicPr>
          <p:cNvPr id="774" name="Google Shape;774;p66"/>
          <p:cNvPicPr preferRelativeResize="0"/>
          <p:nvPr/>
        </p:nvPicPr>
        <p:blipFill rotWithShape="1">
          <a:blip r:embed="rId3">
            <a:alphaModFix/>
          </a:blip>
          <a:srcRect b="64625" l="75473" r="-7222" t="12508"/>
          <a:stretch/>
        </p:blipFill>
        <p:spPr>
          <a:xfrm flipH="1" rot="-306781">
            <a:off x="6750142" y="-161192"/>
            <a:ext cx="1220371" cy="878988"/>
          </a:xfrm>
          <a:prstGeom prst="rect">
            <a:avLst/>
          </a:prstGeom>
          <a:noFill/>
          <a:ln>
            <a:noFill/>
          </a:ln>
        </p:spPr>
      </p:pic>
      <p:sp>
        <p:nvSpPr>
          <p:cNvPr id="775" name="Google Shape;775;p66"/>
          <p:cNvSpPr txBox="1"/>
          <p:nvPr/>
        </p:nvSpPr>
        <p:spPr>
          <a:xfrm>
            <a:off x="3255525" y="180050"/>
            <a:ext cx="4540800" cy="631200"/>
          </a:xfrm>
          <a:prstGeom prst="rect">
            <a:avLst/>
          </a:prstGeom>
          <a:noFill/>
          <a:ln>
            <a:noFill/>
          </a:ln>
          <a:effectLst>
            <a:outerShdw blurRad="57150" rotWithShape="0" algn="bl" dir="5400000" dist="19050">
              <a:srgbClr val="B7B7B7">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FE7538"/>
                </a:solidFill>
                <a:latin typeface="Oswald"/>
                <a:ea typeface="Oswald"/>
                <a:cs typeface="Oswald"/>
                <a:sym typeface="Oswald"/>
              </a:rPr>
              <a:t>= Mistakes in GenAI</a:t>
            </a:r>
            <a:endParaRPr sz="1100">
              <a:solidFill>
                <a:srgbClr val="F3F3F3"/>
              </a:solidFill>
              <a:latin typeface="Oswald"/>
              <a:ea typeface="Oswald"/>
              <a:cs typeface="Oswald"/>
              <a:sym typeface="Oswald"/>
            </a:endParaRPr>
          </a:p>
        </p:txBody>
      </p:sp>
      <p:sp>
        <p:nvSpPr>
          <p:cNvPr id="776" name="Google Shape;776;p66"/>
          <p:cNvSpPr txBox="1"/>
          <p:nvPr/>
        </p:nvSpPr>
        <p:spPr>
          <a:xfrm>
            <a:off x="8160075" y="4865700"/>
            <a:ext cx="98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000000"/>
                </a:solidFill>
                <a:latin typeface="Comfortaa"/>
                <a:ea typeface="Comfortaa"/>
                <a:cs typeface="Comfortaa"/>
                <a:sym typeface="Comfortaa"/>
              </a:rPr>
              <a:t>by @freepik</a:t>
            </a:r>
            <a:endParaRPr sz="1200">
              <a:solidFill>
                <a:srgbClr val="000000"/>
              </a:solidFill>
              <a:latin typeface="Comfortaa"/>
              <a:ea typeface="Comfortaa"/>
              <a:cs typeface="Comfortaa"/>
              <a:sym typeface="Comfortaa"/>
            </a:endParaRPr>
          </a:p>
        </p:txBody>
      </p:sp>
      <p:sp>
        <p:nvSpPr>
          <p:cNvPr id="777" name="Google Shape;777;p66"/>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Hallucinations</a:t>
            </a:r>
            <a:endParaRPr sz="1900">
              <a:solidFill>
                <a:srgbClr val="F3F3F3"/>
              </a:solidFill>
              <a:latin typeface="Oswald"/>
              <a:ea typeface="Oswald"/>
              <a:cs typeface="Oswald"/>
              <a:sym typeface="Oswald"/>
            </a:endParaRPr>
          </a:p>
        </p:txBody>
      </p:sp>
      <p:sp>
        <p:nvSpPr>
          <p:cNvPr id="778" name="Google Shape;778;p66"/>
          <p:cNvSpPr txBox="1"/>
          <p:nvPr/>
        </p:nvSpPr>
        <p:spPr>
          <a:xfrm>
            <a:off x="323650" y="127610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Syntax and Semantics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Are good!</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Information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Incorrect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Fake</a:t>
            </a:r>
            <a:endParaRPr sz="1800">
              <a:solidFill>
                <a:srgbClr val="F3F3F3"/>
              </a:solidFill>
              <a:latin typeface="Oswald"/>
              <a:ea typeface="Oswald"/>
              <a:cs typeface="Oswald"/>
              <a:sym typeface="Oswald"/>
            </a:endParaRPr>
          </a:p>
        </p:txBody>
      </p:sp>
      <p:sp>
        <p:nvSpPr>
          <p:cNvPr id="779" name="Google Shape;779;p66"/>
          <p:cNvSpPr txBox="1"/>
          <p:nvPr/>
        </p:nvSpPr>
        <p:spPr>
          <a:xfrm>
            <a:off x="420700" y="3016850"/>
            <a:ext cx="508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3F3F3"/>
                </a:solidFill>
                <a:latin typeface="Oswald"/>
                <a:ea typeface="Oswald"/>
                <a:cs typeface="Oswald"/>
                <a:sym typeface="Oswald"/>
              </a:rPr>
              <a:t>example:</a:t>
            </a:r>
            <a:endParaRPr sz="1900">
              <a:solidFill>
                <a:srgbClr val="F3F3F3"/>
              </a:solidFill>
              <a:latin typeface="Oswald"/>
              <a:ea typeface="Oswald"/>
              <a:cs typeface="Oswald"/>
              <a:sym typeface="Oswald"/>
            </a:endParaRPr>
          </a:p>
          <a:p>
            <a:pPr indent="0" lvl="0" marL="0" rtl="0" algn="l">
              <a:spcBef>
                <a:spcPts val="0"/>
              </a:spcBef>
              <a:spcAft>
                <a:spcPts val="0"/>
              </a:spcAft>
              <a:buNone/>
            </a:pPr>
            <a:r>
              <a:rPr lang="en" sz="1700">
                <a:solidFill>
                  <a:srgbClr val="F3F3F3"/>
                </a:solidFill>
                <a:latin typeface="Oswald"/>
                <a:ea typeface="Oswald"/>
                <a:cs typeface="Oswald"/>
                <a:sym typeface="Oswald"/>
              </a:rPr>
              <a:t>Asked for journalistic articles about invisibles workers in AI industry with links to the access the article:</a:t>
            </a:r>
            <a:endParaRPr sz="12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F3F3F3"/>
              </a:solidFill>
              <a:latin typeface="Oswald"/>
              <a:ea typeface="Oswald"/>
              <a:cs typeface="Oswald"/>
              <a:sym typeface="Oswald"/>
            </a:endParaRPr>
          </a:p>
        </p:txBody>
      </p:sp>
      <p:sp>
        <p:nvSpPr>
          <p:cNvPr id="780" name="Google Shape;780;p66"/>
          <p:cNvSpPr txBox="1"/>
          <p:nvPr/>
        </p:nvSpPr>
        <p:spPr>
          <a:xfrm>
            <a:off x="1369325" y="4071975"/>
            <a:ext cx="4481400" cy="999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Sure! Here are the links to the articles I mentioned:</a:t>
            </a:r>
            <a:endParaRPr sz="1200">
              <a:solidFill>
                <a:srgbClr val="000000"/>
              </a:solidFill>
              <a:latin typeface="Roboto"/>
              <a:ea typeface="Roboto"/>
              <a:cs typeface="Roboto"/>
              <a:sym typeface="Roboto"/>
            </a:endParaRPr>
          </a:p>
          <a:p>
            <a:pPr indent="-304800" lvl="0" marL="457200" rtl="0" algn="l">
              <a:lnSpc>
                <a:spcPct val="115000"/>
              </a:lnSpc>
              <a:spcBef>
                <a:spcPts val="900"/>
              </a:spcBef>
              <a:spcAft>
                <a:spcPts val="0"/>
              </a:spcAft>
              <a:buClr>
                <a:srgbClr val="000000"/>
              </a:buClr>
              <a:buSzPts val="1200"/>
              <a:buFont typeface="Roboto"/>
              <a:buAutoNum type="arabicPeriod"/>
            </a:pPr>
            <a:r>
              <a:rPr b="1" lang="en" sz="1200">
                <a:solidFill>
                  <a:srgbClr val="000000"/>
                </a:solidFill>
                <a:latin typeface="Roboto"/>
                <a:ea typeface="Roboto"/>
                <a:cs typeface="Roboto"/>
                <a:sym typeface="Roboto"/>
              </a:rPr>
              <a:t>“The Hidden Workforce Behind AI: The Human Cost of Training Algorithms”</a:t>
            </a:r>
            <a:r>
              <a:rPr lang="en" sz="1200">
                <a:solidFill>
                  <a:srgbClr val="000000"/>
                </a:solidFill>
                <a:latin typeface="Roboto"/>
                <a:ea typeface="Roboto"/>
                <a:cs typeface="Roboto"/>
                <a:sym typeface="Roboto"/>
              </a:rPr>
              <a:t> by The Guardian, 2023. </a:t>
            </a:r>
            <a:r>
              <a:rPr lang="en" sz="1200" u="sng">
                <a:solidFill>
                  <a:srgbClr val="0097A7"/>
                </a:solidFill>
                <a:latin typeface="Roboto"/>
                <a:ea typeface="Roboto"/>
                <a:cs typeface="Roboto"/>
                <a:sym typeface="Roboto"/>
                <a:hlinkClick r:id="rId4">
                  <a:extLst>
                    <a:ext uri="{A12FA001-AC4F-418D-AE19-62706E023703}">
                      <ahyp:hlinkClr val="tx"/>
                    </a:ext>
                  </a:extLst>
                </a:hlinkClick>
              </a:rPr>
              <a:t>Link</a:t>
            </a:r>
            <a:br>
              <a:rPr lang="en" sz="400">
                <a:solidFill>
                  <a:srgbClr val="595959"/>
                </a:solidFill>
              </a:rPr>
            </a:br>
            <a:endParaRPr sz="400">
              <a:solidFill>
                <a:srgbClr val="595959"/>
              </a:solidFill>
            </a:endParaRPr>
          </a:p>
        </p:txBody>
      </p:sp>
      <p:sp>
        <p:nvSpPr>
          <p:cNvPr id="781" name="Google Shape;781;p66"/>
          <p:cNvSpPr/>
          <p:nvPr/>
        </p:nvSpPr>
        <p:spPr>
          <a:xfrm>
            <a:off x="1263625" y="4016400"/>
            <a:ext cx="4481400" cy="9990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7"/>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Hallucinations</a:t>
            </a:r>
            <a:endParaRPr sz="1900">
              <a:solidFill>
                <a:srgbClr val="F3F3F3"/>
              </a:solidFill>
              <a:latin typeface="Oswald"/>
              <a:ea typeface="Oswald"/>
              <a:cs typeface="Oswald"/>
              <a:sym typeface="Oswald"/>
            </a:endParaRPr>
          </a:p>
        </p:txBody>
      </p:sp>
      <p:sp>
        <p:nvSpPr>
          <p:cNvPr id="787" name="Google Shape;787;p67"/>
          <p:cNvSpPr txBox="1"/>
          <p:nvPr/>
        </p:nvSpPr>
        <p:spPr>
          <a:xfrm>
            <a:off x="323650" y="127610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Syntax and Semantics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Are good!</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Information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Incorrect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Fake</a:t>
            </a:r>
            <a:endParaRPr sz="1800">
              <a:solidFill>
                <a:srgbClr val="F3F3F3"/>
              </a:solidFill>
              <a:latin typeface="Oswald"/>
              <a:ea typeface="Oswald"/>
              <a:cs typeface="Oswald"/>
              <a:sym typeface="Oswald"/>
            </a:endParaRPr>
          </a:p>
        </p:txBody>
      </p:sp>
      <p:sp>
        <p:nvSpPr>
          <p:cNvPr id="788" name="Google Shape;788;p67"/>
          <p:cNvSpPr txBox="1"/>
          <p:nvPr/>
        </p:nvSpPr>
        <p:spPr>
          <a:xfrm>
            <a:off x="420700" y="3016850"/>
            <a:ext cx="508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3F3F3"/>
                </a:solidFill>
                <a:latin typeface="Oswald"/>
                <a:ea typeface="Oswald"/>
                <a:cs typeface="Oswald"/>
                <a:sym typeface="Oswald"/>
              </a:rPr>
              <a:t>example:</a:t>
            </a:r>
            <a:endParaRPr sz="1900">
              <a:solidFill>
                <a:srgbClr val="F3F3F3"/>
              </a:solidFill>
              <a:latin typeface="Oswald"/>
              <a:ea typeface="Oswald"/>
              <a:cs typeface="Oswald"/>
              <a:sym typeface="Oswald"/>
            </a:endParaRPr>
          </a:p>
          <a:p>
            <a:pPr indent="0" lvl="0" marL="0" rtl="0" algn="l">
              <a:spcBef>
                <a:spcPts val="0"/>
              </a:spcBef>
              <a:spcAft>
                <a:spcPts val="0"/>
              </a:spcAft>
              <a:buNone/>
            </a:pPr>
            <a:r>
              <a:rPr lang="en" sz="1700">
                <a:solidFill>
                  <a:srgbClr val="F3F3F3"/>
                </a:solidFill>
                <a:latin typeface="Oswald"/>
                <a:ea typeface="Oswald"/>
                <a:cs typeface="Oswald"/>
                <a:sym typeface="Oswald"/>
              </a:rPr>
              <a:t>Asked for journalistic articles about invisibles workers in AI industry with links to the access the article:</a:t>
            </a:r>
            <a:endParaRPr sz="12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F3F3F3"/>
              </a:solidFill>
              <a:latin typeface="Oswald"/>
              <a:ea typeface="Oswald"/>
              <a:cs typeface="Oswald"/>
              <a:sym typeface="Oswald"/>
            </a:endParaRPr>
          </a:p>
        </p:txBody>
      </p:sp>
      <p:sp>
        <p:nvSpPr>
          <p:cNvPr id="789" name="Google Shape;789;p67"/>
          <p:cNvSpPr txBox="1"/>
          <p:nvPr/>
        </p:nvSpPr>
        <p:spPr>
          <a:xfrm>
            <a:off x="1369325" y="4071975"/>
            <a:ext cx="4481400" cy="999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Sure! Here are the links to the articles I mentioned:</a:t>
            </a:r>
            <a:endParaRPr sz="1200">
              <a:solidFill>
                <a:srgbClr val="000000"/>
              </a:solidFill>
              <a:latin typeface="Roboto"/>
              <a:ea typeface="Roboto"/>
              <a:cs typeface="Roboto"/>
              <a:sym typeface="Roboto"/>
            </a:endParaRPr>
          </a:p>
          <a:p>
            <a:pPr indent="-304800" lvl="0" marL="457200" rtl="0" algn="l">
              <a:lnSpc>
                <a:spcPct val="115000"/>
              </a:lnSpc>
              <a:spcBef>
                <a:spcPts val="900"/>
              </a:spcBef>
              <a:spcAft>
                <a:spcPts val="0"/>
              </a:spcAft>
              <a:buClr>
                <a:srgbClr val="000000"/>
              </a:buClr>
              <a:buSzPts val="1200"/>
              <a:buFont typeface="Roboto"/>
              <a:buAutoNum type="arabicPeriod"/>
            </a:pPr>
            <a:r>
              <a:rPr b="1" lang="en" sz="1200">
                <a:solidFill>
                  <a:srgbClr val="000000"/>
                </a:solidFill>
                <a:latin typeface="Roboto"/>
                <a:ea typeface="Roboto"/>
                <a:cs typeface="Roboto"/>
                <a:sym typeface="Roboto"/>
              </a:rPr>
              <a:t>“The Hidden Workforce Behind AI: The Human Cost of Training Algorithms”</a:t>
            </a:r>
            <a:r>
              <a:rPr lang="en" sz="1200">
                <a:solidFill>
                  <a:srgbClr val="000000"/>
                </a:solidFill>
                <a:latin typeface="Roboto"/>
                <a:ea typeface="Roboto"/>
                <a:cs typeface="Roboto"/>
                <a:sym typeface="Roboto"/>
              </a:rPr>
              <a:t> by The Guardian, 2023. </a:t>
            </a:r>
            <a:r>
              <a:rPr lang="en" sz="1200" u="sng">
                <a:solidFill>
                  <a:srgbClr val="0097A7"/>
                </a:solidFill>
                <a:latin typeface="Roboto"/>
                <a:ea typeface="Roboto"/>
                <a:cs typeface="Roboto"/>
                <a:sym typeface="Roboto"/>
                <a:hlinkClick r:id="rId3">
                  <a:extLst>
                    <a:ext uri="{A12FA001-AC4F-418D-AE19-62706E023703}">
                      <ahyp:hlinkClr val="tx"/>
                    </a:ext>
                  </a:extLst>
                </a:hlinkClick>
              </a:rPr>
              <a:t>Link</a:t>
            </a:r>
            <a:br>
              <a:rPr lang="en" sz="400">
                <a:solidFill>
                  <a:srgbClr val="595959"/>
                </a:solidFill>
              </a:rPr>
            </a:br>
            <a:endParaRPr sz="400">
              <a:solidFill>
                <a:srgbClr val="595959"/>
              </a:solidFill>
            </a:endParaRPr>
          </a:p>
        </p:txBody>
      </p:sp>
      <p:sp>
        <p:nvSpPr>
          <p:cNvPr id="790" name="Google Shape;790;p67"/>
          <p:cNvSpPr/>
          <p:nvPr/>
        </p:nvSpPr>
        <p:spPr>
          <a:xfrm>
            <a:off x="1263625" y="4016400"/>
            <a:ext cx="4481400" cy="9990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1" name="Google Shape;791;p67"/>
          <p:cNvPicPr preferRelativeResize="0"/>
          <p:nvPr/>
        </p:nvPicPr>
        <p:blipFill rotWithShape="1">
          <a:blip r:embed="rId4">
            <a:alphaModFix/>
          </a:blip>
          <a:srcRect b="0" l="0" r="27166" t="0"/>
          <a:stretch/>
        </p:blipFill>
        <p:spPr>
          <a:xfrm>
            <a:off x="4680350" y="134150"/>
            <a:ext cx="4345176" cy="3084126"/>
          </a:xfrm>
          <a:prstGeom prst="rect">
            <a:avLst/>
          </a:prstGeom>
          <a:noFill/>
          <a:ln cap="flat" cmpd="sng" w="28575">
            <a:solidFill>
              <a:srgbClr val="FFFFFF"/>
            </a:solidFill>
            <a:prstDash val="solid"/>
            <a:round/>
            <a:headEnd len="sm" w="sm" type="none"/>
            <a:tailEnd len="sm" w="sm" type="none"/>
          </a:ln>
          <a:effectLst>
            <a:outerShdw blurRad="57150" rotWithShape="0" algn="bl" dir="9900000" dist="47625">
              <a:srgbClr val="999999">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8"/>
          <p:cNvSpPr/>
          <p:nvPr/>
        </p:nvSpPr>
        <p:spPr>
          <a:xfrm>
            <a:off x="8295400" y="4735900"/>
            <a:ext cx="1420200" cy="1083000"/>
          </a:xfrm>
          <a:prstGeom prst="ellipse">
            <a:avLst/>
          </a:prstGeom>
          <a:solidFill>
            <a:srgbClr val="F9CB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7" name="Google Shape;797;p68"/>
          <p:cNvPicPr preferRelativeResize="0"/>
          <p:nvPr/>
        </p:nvPicPr>
        <p:blipFill rotWithShape="1">
          <a:blip r:embed="rId3">
            <a:alphaModFix/>
          </a:blip>
          <a:srcRect b="0" l="25002" r="19620" t="1584"/>
          <a:stretch/>
        </p:blipFill>
        <p:spPr>
          <a:xfrm flipH="1" rot="-306784">
            <a:off x="7175668" y="1951727"/>
            <a:ext cx="2128610" cy="3782671"/>
          </a:xfrm>
          <a:prstGeom prst="rect">
            <a:avLst/>
          </a:prstGeom>
          <a:noFill/>
          <a:ln>
            <a:noFill/>
          </a:ln>
        </p:spPr>
      </p:pic>
      <p:pic>
        <p:nvPicPr>
          <p:cNvPr id="798" name="Google Shape;798;p68"/>
          <p:cNvPicPr preferRelativeResize="0"/>
          <p:nvPr/>
        </p:nvPicPr>
        <p:blipFill rotWithShape="1">
          <a:blip r:embed="rId3">
            <a:alphaModFix/>
          </a:blip>
          <a:srcRect b="38605" l="0" r="68250" t="38527"/>
          <a:stretch/>
        </p:blipFill>
        <p:spPr>
          <a:xfrm flipH="1" rot="-306781">
            <a:off x="7730217" y="725483"/>
            <a:ext cx="1220371" cy="878988"/>
          </a:xfrm>
          <a:prstGeom prst="rect">
            <a:avLst/>
          </a:prstGeom>
          <a:noFill/>
          <a:ln>
            <a:noFill/>
          </a:ln>
        </p:spPr>
      </p:pic>
      <p:pic>
        <p:nvPicPr>
          <p:cNvPr id="799" name="Google Shape;799;p68"/>
          <p:cNvPicPr preferRelativeResize="0"/>
          <p:nvPr/>
        </p:nvPicPr>
        <p:blipFill rotWithShape="1">
          <a:blip r:embed="rId3">
            <a:alphaModFix/>
          </a:blip>
          <a:srcRect b="64625" l="75473" r="-7222" t="12508"/>
          <a:stretch/>
        </p:blipFill>
        <p:spPr>
          <a:xfrm flipH="1" rot="-306781">
            <a:off x="6750142" y="-161192"/>
            <a:ext cx="1220371" cy="878988"/>
          </a:xfrm>
          <a:prstGeom prst="rect">
            <a:avLst/>
          </a:prstGeom>
          <a:noFill/>
          <a:ln>
            <a:noFill/>
          </a:ln>
        </p:spPr>
      </p:pic>
      <p:sp>
        <p:nvSpPr>
          <p:cNvPr id="800" name="Google Shape;800;p68"/>
          <p:cNvSpPr txBox="1"/>
          <p:nvPr/>
        </p:nvSpPr>
        <p:spPr>
          <a:xfrm>
            <a:off x="3255525" y="180050"/>
            <a:ext cx="4540800" cy="631200"/>
          </a:xfrm>
          <a:prstGeom prst="rect">
            <a:avLst/>
          </a:prstGeom>
          <a:noFill/>
          <a:ln>
            <a:noFill/>
          </a:ln>
          <a:effectLst>
            <a:outerShdw blurRad="57150" rotWithShape="0" algn="bl" dir="5400000" dist="19050">
              <a:srgbClr val="B7B7B7">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FE7538"/>
                </a:solidFill>
                <a:latin typeface="Oswald"/>
                <a:ea typeface="Oswald"/>
                <a:cs typeface="Oswald"/>
                <a:sym typeface="Oswald"/>
              </a:rPr>
              <a:t>= Mistakes in GenAI</a:t>
            </a:r>
            <a:endParaRPr sz="1100">
              <a:solidFill>
                <a:srgbClr val="F3F3F3"/>
              </a:solidFill>
              <a:latin typeface="Oswald"/>
              <a:ea typeface="Oswald"/>
              <a:cs typeface="Oswald"/>
              <a:sym typeface="Oswald"/>
            </a:endParaRPr>
          </a:p>
        </p:txBody>
      </p:sp>
      <p:sp>
        <p:nvSpPr>
          <p:cNvPr id="801" name="Google Shape;801;p68"/>
          <p:cNvSpPr txBox="1"/>
          <p:nvPr/>
        </p:nvSpPr>
        <p:spPr>
          <a:xfrm>
            <a:off x="8160075" y="4865700"/>
            <a:ext cx="98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000000"/>
                </a:solidFill>
                <a:latin typeface="Comfortaa"/>
                <a:ea typeface="Comfortaa"/>
                <a:cs typeface="Comfortaa"/>
                <a:sym typeface="Comfortaa"/>
              </a:rPr>
              <a:t>by @freepik</a:t>
            </a:r>
            <a:endParaRPr sz="1200">
              <a:solidFill>
                <a:srgbClr val="000000"/>
              </a:solidFill>
              <a:latin typeface="Comfortaa"/>
              <a:ea typeface="Comfortaa"/>
              <a:cs typeface="Comfortaa"/>
              <a:sym typeface="Comfortaa"/>
            </a:endParaRPr>
          </a:p>
        </p:txBody>
      </p:sp>
      <p:sp>
        <p:nvSpPr>
          <p:cNvPr id="802" name="Google Shape;802;p68"/>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Hallucinations</a:t>
            </a:r>
            <a:endParaRPr sz="1900">
              <a:solidFill>
                <a:srgbClr val="F3F3F3"/>
              </a:solidFill>
              <a:latin typeface="Oswald"/>
              <a:ea typeface="Oswald"/>
              <a:cs typeface="Oswald"/>
              <a:sym typeface="Oswald"/>
            </a:endParaRPr>
          </a:p>
        </p:txBody>
      </p:sp>
      <p:sp>
        <p:nvSpPr>
          <p:cNvPr id="803" name="Google Shape;803;p68"/>
          <p:cNvSpPr txBox="1"/>
          <p:nvPr/>
        </p:nvSpPr>
        <p:spPr>
          <a:xfrm>
            <a:off x="2887638" y="2099900"/>
            <a:ext cx="38256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Causes: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Outdated or low-quality data</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Incorrect data-label</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Inconsistencies in training data</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Insufficient algorithm</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Struggle with:</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Colloquialism</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Slang</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Sarcasm</a:t>
            </a:r>
            <a:endParaRPr sz="1800">
              <a:solidFill>
                <a:srgbClr val="F3F3F3"/>
              </a:solidFill>
              <a:latin typeface="Oswald"/>
              <a:ea typeface="Oswald"/>
              <a:cs typeface="Oswald"/>
              <a:sym typeface="Oswald"/>
            </a:endParaRPr>
          </a:p>
        </p:txBody>
      </p:sp>
      <p:sp>
        <p:nvSpPr>
          <p:cNvPr id="804" name="Google Shape;804;p68"/>
          <p:cNvSpPr/>
          <p:nvPr/>
        </p:nvSpPr>
        <p:spPr>
          <a:xfrm>
            <a:off x="2639850" y="2150300"/>
            <a:ext cx="247800" cy="1083000"/>
          </a:xfrm>
          <a:prstGeom prst="rightBrace">
            <a:avLst>
              <a:gd fmla="val 14528" name="adj1"/>
              <a:gd fmla="val 50000" name="adj2"/>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68"/>
          <p:cNvSpPr txBox="1"/>
          <p:nvPr/>
        </p:nvSpPr>
        <p:spPr>
          <a:xfrm>
            <a:off x="323650" y="127610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Syntax and Semantics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Are good!</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Information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Incorrect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Fake</a:t>
            </a:r>
            <a:endParaRPr sz="1800">
              <a:solidFill>
                <a:srgbClr val="F3F3F3"/>
              </a:solidFill>
              <a:latin typeface="Oswald"/>
              <a:ea typeface="Oswald"/>
              <a:cs typeface="Oswald"/>
              <a:sym typeface="Oswa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9"/>
          <p:cNvSpPr/>
          <p:nvPr/>
        </p:nvSpPr>
        <p:spPr>
          <a:xfrm>
            <a:off x="8295400" y="4735900"/>
            <a:ext cx="1420200" cy="1083000"/>
          </a:xfrm>
          <a:prstGeom prst="ellipse">
            <a:avLst/>
          </a:prstGeom>
          <a:solidFill>
            <a:srgbClr val="F9CB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1" name="Google Shape;811;p69"/>
          <p:cNvPicPr preferRelativeResize="0"/>
          <p:nvPr/>
        </p:nvPicPr>
        <p:blipFill rotWithShape="1">
          <a:blip r:embed="rId3">
            <a:alphaModFix/>
          </a:blip>
          <a:srcRect b="0" l="25002" r="19620" t="1584"/>
          <a:stretch/>
        </p:blipFill>
        <p:spPr>
          <a:xfrm flipH="1" rot="-306784">
            <a:off x="7175668" y="1951727"/>
            <a:ext cx="2128610" cy="3782671"/>
          </a:xfrm>
          <a:prstGeom prst="rect">
            <a:avLst/>
          </a:prstGeom>
          <a:noFill/>
          <a:ln>
            <a:noFill/>
          </a:ln>
        </p:spPr>
      </p:pic>
      <p:pic>
        <p:nvPicPr>
          <p:cNvPr id="812" name="Google Shape;812;p69"/>
          <p:cNvPicPr preferRelativeResize="0"/>
          <p:nvPr/>
        </p:nvPicPr>
        <p:blipFill rotWithShape="1">
          <a:blip r:embed="rId3">
            <a:alphaModFix/>
          </a:blip>
          <a:srcRect b="38605" l="0" r="68250" t="38527"/>
          <a:stretch/>
        </p:blipFill>
        <p:spPr>
          <a:xfrm flipH="1" rot="-306781">
            <a:off x="7730217" y="725483"/>
            <a:ext cx="1220371" cy="878988"/>
          </a:xfrm>
          <a:prstGeom prst="rect">
            <a:avLst/>
          </a:prstGeom>
          <a:noFill/>
          <a:ln>
            <a:noFill/>
          </a:ln>
        </p:spPr>
      </p:pic>
      <p:pic>
        <p:nvPicPr>
          <p:cNvPr id="813" name="Google Shape;813;p69"/>
          <p:cNvPicPr preferRelativeResize="0"/>
          <p:nvPr/>
        </p:nvPicPr>
        <p:blipFill rotWithShape="1">
          <a:blip r:embed="rId3">
            <a:alphaModFix/>
          </a:blip>
          <a:srcRect b="64625" l="75473" r="-7222" t="12508"/>
          <a:stretch/>
        </p:blipFill>
        <p:spPr>
          <a:xfrm flipH="1" rot="-306781">
            <a:off x="6750142" y="-161192"/>
            <a:ext cx="1220371" cy="878988"/>
          </a:xfrm>
          <a:prstGeom prst="rect">
            <a:avLst/>
          </a:prstGeom>
          <a:noFill/>
          <a:ln>
            <a:noFill/>
          </a:ln>
        </p:spPr>
      </p:pic>
      <p:sp>
        <p:nvSpPr>
          <p:cNvPr id="814" name="Google Shape;814;p69"/>
          <p:cNvSpPr txBox="1"/>
          <p:nvPr/>
        </p:nvSpPr>
        <p:spPr>
          <a:xfrm>
            <a:off x="3255525" y="180050"/>
            <a:ext cx="4540800" cy="631200"/>
          </a:xfrm>
          <a:prstGeom prst="rect">
            <a:avLst/>
          </a:prstGeom>
          <a:noFill/>
          <a:ln>
            <a:noFill/>
          </a:ln>
          <a:effectLst>
            <a:outerShdw blurRad="57150" rotWithShape="0" algn="bl" dir="5400000" dist="19050">
              <a:srgbClr val="B7B7B7">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FE7538"/>
                </a:solidFill>
                <a:latin typeface="Oswald"/>
                <a:ea typeface="Oswald"/>
                <a:cs typeface="Oswald"/>
                <a:sym typeface="Oswald"/>
              </a:rPr>
              <a:t>= Mistakes in GenAI</a:t>
            </a:r>
            <a:endParaRPr sz="1100">
              <a:solidFill>
                <a:srgbClr val="F3F3F3"/>
              </a:solidFill>
              <a:latin typeface="Oswald"/>
              <a:ea typeface="Oswald"/>
              <a:cs typeface="Oswald"/>
              <a:sym typeface="Oswald"/>
            </a:endParaRPr>
          </a:p>
        </p:txBody>
      </p:sp>
      <p:sp>
        <p:nvSpPr>
          <p:cNvPr id="815" name="Google Shape;815;p69"/>
          <p:cNvSpPr txBox="1"/>
          <p:nvPr/>
        </p:nvSpPr>
        <p:spPr>
          <a:xfrm>
            <a:off x="8160075" y="4865700"/>
            <a:ext cx="98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000000"/>
                </a:solidFill>
                <a:latin typeface="Comfortaa"/>
                <a:ea typeface="Comfortaa"/>
                <a:cs typeface="Comfortaa"/>
                <a:sym typeface="Comfortaa"/>
              </a:rPr>
              <a:t>by @freepik</a:t>
            </a:r>
            <a:endParaRPr sz="1200">
              <a:solidFill>
                <a:srgbClr val="000000"/>
              </a:solidFill>
              <a:latin typeface="Comfortaa"/>
              <a:ea typeface="Comfortaa"/>
              <a:cs typeface="Comfortaa"/>
              <a:sym typeface="Comfortaa"/>
            </a:endParaRPr>
          </a:p>
        </p:txBody>
      </p:sp>
      <p:sp>
        <p:nvSpPr>
          <p:cNvPr id="816" name="Google Shape;816;p69"/>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GenAI Hallucinations</a:t>
            </a:r>
            <a:endParaRPr sz="1900">
              <a:solidFill>
                <a:srgbClr val="F3F3F3"/>
              </a:solidFill>
              <a:latin typeface="Oswald"/>
              <a:ea typeface="Oswald"/>
              <a:cs typeface="Oswald"/>
              <a:sym typeface="Oswald"/>
            </a:endParaRPr>
          </a:p>
        </p:txBody>
      </p:sp>
      <p:sp>
        <p:nvSpPr>
          <p:cNvPr id="817" name="Google Shape;817;p69"/>
          <p:cNvSpPr txBox="1"/>
          <p:nvPr/>
        </p:nvSpPr>
        <p:spPr>
          <a:xfrm>
            <a:off x="2887638" y="2099900"/>
            <a:ext cx="38256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Causes: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Outdated or low-quality data</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Incorrect data-label</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Inconsistencies in training data</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Insufficient algorithm</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Struggle with:</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Colloquialism</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Slang</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Sarcasm</a:t>
            </a:r>
            <a:endParaRPr sz="1800">
              <a:solidFill>
                <a:srgbClr val="F3F3F3"/>
              </a:solidFill>
              <a:latin typeface="Oswald"/>
              <a:ea typeface="Oswald"/>
              <a:cs typeface="Oswald"/>
              <a:sym typeface="Oswald"/>
            </a:endParaRPr>
          </a:p>
        </p:txBody>
      </p:sp>
      <p:sp>
        <p:nvSpPr>
          <p:cNvPr id="818" name="Google Shape;818;p69"/>
          <p:cNvSpPr/>
          <p:nvPr/>
        </p:nvSpPr>
        <p:spPr>
          <a:xfrm>
            <a:off x="2639850" y="2150300"/>
            <a:ext cx="247800" cy="1083000"/>
          </a:xfrm>
          <a:prstGeom prst="rightBrace">
            <a:avLst>
              <a:gd fmla="val 14528" name="adj1"/>
              <a:gd fmla="val 50000" name="adj2"/>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9" name="Google Shape;819;p69"/>
          <p:cNvSpPr txBox="1"/>
          <p:nvPr/>
        </p:nvSpPr>
        <p:spPr>
          <a:xfrm>
            <a:off x="323650" y="127610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Syntax and Semantics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Are good!</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Information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Incorrect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Fake</a:t>
            </a:r>
            <a:endParaRPr sz="1800">
              <a:solidFill>
                <a:srgbClr val="F3F3F3"/>
              </a:solidFill>
              <a:latin typeface="Oswald"/>
              <a:ea typeface="Oswald"/>
              <a:cs typeface="Oswald"/>
              <a:sym typeface="Oswald"/>
            </a:endParaRPr>
          </a:p>
        </p:txBody>
      </p:sp>
      <p:sp>
        <p:nvSpPr>
          <p:cNvPr id="820" name="Google Shape;820;p69"/>
          <p:cNvSpPr txBox="1"/>
          <p:nvPr/>
        </p:nvSpPr>
        <p:spPr>
          <a:xfrm>
            <a:off x="6496625" y="534125"/>
            <a:ext cx="2301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3F3F3"/>
                </a:solidFill>
                <a:latin typeface="Oswald"/>
                <a:ea typeface="Oswald"/>
                <a:cs typeface="Oswald"/>
                <a:sym typeface="Oswald"/>
              </a:rPr>
              <a:t>Can range from</a:t>
            </a:r>
            <a:br>
              <a:rPr lang="en" sz="1800">
                <a:solidFill>
                  <a:srgbClr val="F3F3F3"/>
                </a:solidFill>
                <a:latin typeface="Oswald"/>
                <a:ea typeface="Oswald"/>
                <a:cs typeface="Oswald"/>
                <a:sym typeface="Oswald"/>
              </a:rPr>
            </a:br>
            <a:r>
              <a:rPr lang="en" sz="1800">
                <a:solidFill>
                  <a:srgbClr val="F3F3F3"/>
                </a:solidFill>
                <a:latin typeface="Oswald"/>
                <a:ea typeface="Oswald"/>
                <a:cs typeface="Oswald"/>
                <a:sym typeface="Oswald"/>
              </a:rPr>
              <a:t>4.9 to 27%</a:t>
            </a:r>
            <a:endParaRPr sz="1800">
              <a:solidFill>
                <a:srgbClr val="F3F3F3"/>
              </a:solidFill>
              <a:latin typeface="Oswald"/>
              <a:ea typeface="Oswald"/>
              <a:cs typeface="Oswald"/>
              <a:sym typeface="Oswa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grpSp>
        <p:nvGrpSpPr>
          <p:cNvPr id="825" name="Google Shape;825;p70"/>
          <p:cNvGrpSpPr/>
          <p:nvPr/>
        </p:nvGrpSpPr>
        <p:grpSpPr>
          <a:xfrm>
            <a:off x="6597994" y="3238500"/>
            <a:ext cx="2546006" cy="1905000"/>
            <a:chOff x="6597994" y="3238500"/>
            <a:chExt cx="2546006" cy="1905000"/>
          </a:xfrm>
        </p:grpSpPr>
        <p:pic>
          <p:nvPicPr>
            <p:cNvPr id="826" name="Google Shape;826;p70"/>
            <p:cNvPicPr preferRelativeResize="0"/>
            <p:nvPr/>
          </p:nvPicPr>
          <p:blipFill rotWithShape="1">
            <a:blip r:embed="rId3">
              <a:alphaModFix/>
            </a:blip>
            <a:srcRect b="34156" l="68510" r="13836" t="19598"/>
            <a:stretch/>
          </p:blipFill>
          <p:spPr>
            <a:xfrm>
              <a:off x="7433700" y="3238500"/>
              <a:ext cx="1710300" cy="1905000"/>
            </a:xfrm>
            <a:prstGeom prst="rect">
              <a:avLst/>
            </a:prstGeom>
            <a:noFill/>
            <a:ln>
              <a:noFill/>
            </a:ln>
          </p:spPr>
        </p:pic>
        <p:grpSp>
          <p:nvGrpSpPr>
            <p:cNvPr id="827" name="Google Shape;827;p70"/>
            <p:cNvGrpSpPr/>
            <p:nvPr/>
          </p:nvGrpSpPr>
          <p:grpSpPr>
            <a:xfrm>
              <a:off x="6597994" y="4608175"/>
              <a:ext cx="750713" cy="408650"/>
              <a:chOff x="6929719" y="4539950"/>
              <a:chExt cx="750713" cy="408650"/>
            </a:xfrm>
          </p:grpSpPr>
          <p:pic>
            <p:nvPicPr>
              <p:cNvPr id="828" name="Google Shape;828;p70"/>
              <p:cNvPicPr preferRelativeResize="0"/>
              <p:nvPr/>
            </p:nvPicPr>
            <p:blipFill>
              <a:blip r:embed="rId4">
                <a:alphaModFix/>
              </a:blip>
              <a:stretch>
                <a:fillRect/>
              </a:stretch>
            </p:blipFill>
            <p:spPr>
              <a:xfrm>
                <a:off x="6929719" y="4539950"/>
                <a:ext cx="750713" cy="408650"/>
              </a:xfrm>
              <a:prstGeom prst="rect">
                <a:avLst/>
              </a:prstGeom>
              <a:noFill/>
              <a:ln>
                <a:noFill/>
              </a:ln>
            </p:spPr>
          </p:pic>
          <p:sp>
            <p:nvSpPr>
              <p:cNvPr id="829" name="Google Shape;829;p70"/>
              <p:cNvSpPr/>
              <p:nvPr/>
            </p:nvSpPr>
            <p:spPr>
              <a:xfrm rot="10800000">
                <a:off x="6945700" y="4745300"/>
                <a:ext cx="189000" cy="194400"/>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 name="Google Shape;830;p70"/>
              <p:cNvSpPr/>
              <p:nvPr/>
            </p:nvSpPr>
            <p:spPr>
              <a:xfrm rot="-8100000">
                <a:off x="7074791" y="4574563"/>
                <a:ext cx="130673" cy="128976"/>
              </a:xfrm>
              <a:prstGeom prst="rtTriangl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p70"/>
              <p:cNvSpPr/>
              <p:nvPr/>
            </p:nvSpPr>
            <p:spPr>
              <a:xfrm>
                <a:off x="6972700" y="4573350"/>
                <a:ext cx="135000" cy="137100"/>
              </a:xfrm>
              <a:prstGeom prst="ellipse">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832" name="Google Shape;832;p70"/>
          <p:cNvSpPr txBox="1"/>
          <p:nvPr/>
        </p:nvSpPr>
        <p:spPr>
          <a:xfrm>
            <a:off x="0" y="2000000"/>
            <a:ext cx="9144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3F3F3"/>
                </a:solidFill>
                <a:latin typeface="Oswald"/>
                <a:ea typeface="Oswald"/>
                <a:cs typeface="Oswald"/>
                <a:sym typeface="Oswald"/>
              </a:rPr>
              <a:t>Biases in genAI</a:t>
            </a:r>
            <a:endParaRPr sz="3200">
              <a:solidFill>
                <a:srgbClr val="F3F3F3"/>
              </a:solidFill>
              <a:latin typeface="Oswald"/>
              <a:ea typeface="Oswald"/>
              <a:cs typeface="Oswald"/>
              <a:sym typeface="Oswald"/>
            </a:endParaRPr>
          </a:p>
        </p:txBody>
      </p:sp>
      <p:sp>
        <p:nvSpPr>
          <p:cNvPr id="833" name="Google Shape;833;p70"/>
          <p:cNvSpPr txBox="1"/>
          <p:nvPr/>
        </p:nvSpPr>
        <p:spPr>
          <a:xfrm>
            <a:off x="1664250" y="2750900"/>
            <a:ext cx="581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3F3F3"/>
                </a:solidFill>
                <a:latin typeface="Oswald"/>
                <a:ea typeface="Oswald"/>
                <a:cs typeface="Oswald"/>
                <a:sym typeface="Oswald"/>
              </a:rPr>
              <a:t>be mindful</a:t>
            </a:r>
            <a:endParaRPr sz="1200">
              <a:solidFill>
                <a:srgbClr val="F3F3F3"/>
              </a:solidFill>
              <a:latin typeface="Oswald"/>
              <a:ea typeface="Oswald"/>
              <a:cs typeface="Oswald"/>
              <a:sym typeface="Oswa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1"/>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pic>
        <p:nvPicPr>
          <p:cNvPr id="839" name="Google Shape;839;p71"/>
          <p:cNvPicPr preferRelativeResize="0"/>
          <p:nvPr/>
        </p:nvPicPr>
        <p:blipFill rotWithShape="1">
          <a:blip r:embed="rId3">
            <a:alphaModFix/>
          </a:blip>
          <a:srcRect b="21920" l="18011" r="18253" t="19470"/>
          <a:stretch/>
        </p:blipFill>
        <p:spPr>
          <a:xfrm>
            <a:off x="4295575" y="611713"/>
            <a:ext cx="4428775" cy="4072475"/>
          </a:xfrm>
          <a:prstGeom prst="rect">
            <a:avLst/>
          </a:prstGeom>
          <a:noFill/>
          <a:ln>
            <a:noFill/>
          </a:ln>
          <a:effectLst>
            <a:outerShdw blurRad="57150" rotWithShape="0" algn="bl" dir="11340000" dist="19050">
              <a:srgbClr val="CCCCCC">
                <a:alpha val="50000"/>
              </a:srgbClr>
            </a:outerShdw>
          </a:effectLst>
        </p:spPr>
      </p:pic>
      <p:sp>
        <p:nvSpPr>
          <p:cNvPr id="840" name="Google Shape;840;p71"/>
          <p:cNvSpPr txBox="1"/>
          <p:nvPr/>
        </p:nvSpPr>
        <p:spPr>
          <a:xfrm>
            <a:off x="323650" y="1276100"/>
            <a:ext cx="46215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Embedded in society</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Reproduces societal challenges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Examples: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Ageism</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Sexism</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Racial</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Classism</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Conservatism</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Urbanism</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Stereotypical</a:t>
            </a:r>
            <a:endParaRPr sz="1800">
              <a:solidFill>
                <a:srgbClr val="F3F3F3"/>
              </a:solidFill>
              <a:latin typeface="Oswald"/>
              <a:ea typeface="Oswald"/>
              <a:cs typeface="Oswald"/>
              <a:sym typeface="Oswald"/>
            </a:endParaRPr>
          </a:p>
        </p:txBody>
      </p:sp>
      <p:sp>
        <p:nvSpPr>
          <p:cNvPr id="841" name="Google Shape;841;p71"/>
          <p:cNvSpPr txBox="1"/>
          <p:nvPr/>
        </p:nvSpPr>
        <p:spPr>
          <a:xfrm rot="-1119022">
            <a:off x="6605785" y="3825101"/>
            <a:ext cx="984076" cy="323218"/>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D9D9D9"/>
                </a:solidFill>
                <a:latin typeface="Comfortaa"/>
                <a:ea typeface="Comfortaa"/>
                <a:cs typeface="Comfortaa"/>
                <a:sym typeface="Comfortaa"/>
              </a:rPr>
              <a:t>by @freepik</a:t>
            </a:r>
            <a:endParaRPr sz="1200">
              <a:solidFill>
                <a:srgbClr val="D9D9D9"/>
              </a:solidFill>
              <a:latin typeface="Comfortaa"/>
              <a:ea typeface="Comfortaa"/>
              <a:cs typeface="Comfortaa"/>
              <a:sym typeface="Comforta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5" name="Shape 845"/>
        <p:cNvGrpSpPr/>
        <p:nvPr/>
      </p:nvGrpSpPr>
      <p:grpSpPr>
        <a:xfrm>
          <a:off x="0" y="0"/>
          <a:ext cx="0" cy="0"/>
          <a:chOff x="0" y="0"/>
          <a:chExt cx="0" cy="0"/>
        </a:xfrm>
      </p:grpSpPr>
      <p:sp>
        <p:nvSpPr>
          <p:cNvPr id="846" name="Google Shape;846;p72"/>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pic>
        <p:nvPicPr>
          <p:cNvPr id="847" name="Google Shape;847;p72"/>
          <p:cNvPicPr preferRelativeResize="0"/>
          <p:nvPr/>
        </p:nvPicPr>
        <p:blipFill rotWithShape="1">
          <a:blip r:embed="rId3">
            <a:alphaModFix/>
          </a:blip>
          <a:srcRect b="21920" l="18011" r="18253" t="19470"/>
          <a:stretch/>
        </p:blipFill>
        <p:spPr>
          <a:xfrm>
            <a:off x="4295575" y="611713"/>
            <a:ext cx="4428775" cy="4072475"/>
          </a:xfrm>
          <a:prstGeom prst="rect">
            <a:avLst/>
          </a:prstGeom>
          <a:noFill/>
          <a:ln>
            <a:noFill/>
          </a:ln>
          <a:effectLst>
            <a:outerShdw blurRad="57150" rotWithShape="0" algn="bl" dir="11340000" dist="19050">
              <a:srgbClr val="CCCCCC">
                <a:alpha val="50000"/>
              </a:srgbClr>
            </a:outerShdw>
          </a:effectLst>
        </p:spPr>
      </p:pic>
      <p:sp>
        <p:nvSpPr>
          <p:cNvPr id="848" name="Google Shape;848;p72"/>
          <p:cNvSpPr txBox="1"/>
          <p:nvPr/>
        </p:nvSpPr>
        <p:spPr>
          <a:xfrm>
            <a:off x="323650" y="1276100"/>
            <a:ext cx="4621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3F3F3"/>
                </a:solidFill>
                <a:latin typeface="Oswald"/>
                <a:ea typeface="Oswald"/>
                <a:cs typeface="Oswald"/>
                <a:sym typeface="Oswald"/>
              </a:rPr>
              <a:t>Let’s try one example:</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a:p>
            <a:pPr indent="0" lvl="0" marL="0" rtl="0" algn="l">
              <a:spcBef>
                <a:spcPts val="0"/>
              </a:spcBef>
              <a:spcAft>
                <a:spcPts val="0"/>
              </a:spcAft>
              <a:buNone/>
            </a:pPr>
            <a:r>
              <a:rPr lang="en" sz="1800">
                <a:solidFill>
                  <a:srgbClr val="F3F3F3"/>
                </a:solidFill>
                <a:latin typeface="Oswald"/>
                <a:ea typeface="Oswald"/>
                <a:cs typeface="Oswald"/>
                <a:sym typeface="Oswald"/>
              </a:rPr>
              <a:t>Ask AI to generate an image of:</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Politician</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Company manager</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Doctor</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Primary school teacher, secretary</a:t>
            </a:r>
            <a:endParaRPr sz="1800">
              <a:solidFill>
                <a:srgbClr val="F3F3F3"/>
              </a:solidFill>
              <a:latin typeface="Oswald"/>
              <a:ea typeface="Oswald"/>
              <a:cs typeface="Oswald"/>
              <a:sym typeface="Oswald"/>
            </a:endParaRPr>
          </a:p>
        </p:txBody>
      </p:sp>
      <p:sp>
        <p:nvSpPr>
          <p:cNvPr id="849" name="Google Shape;849;p72"/>
          <p:cNvSpPr txBox="1"/>
          <p:nvPr/>
        </p:nvSpPr>
        <p:spPr>
          <a:xfrm rot="-1119022">
            <a:off x="6605785" y="3825101"/>
            <a:ext cx="984076" cy="323218"/>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D9D9D9"/>
                </a:solidFill>
                <a:latin typeface="Comfortaa"/>
                <a:ea typeface="Comfortaa"/>
                <a:cs typeface="Comfortaa"/>
                <a:sym typeface="Comfortaa"/>
              </a:rPr>
              <a:t>by @freepik</a:t>
            </a:r>
            <a:endParaRPr sz="1200">
              <a:solidFill>
                <a:srgbClr val="D9D9D9"/>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nvSpPr>
        <p:spPr>
          <a:xfrm>
            <a:off x="127450" y="134150"/>
            <a:ext cx="8776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rgbClr val="F3F3F3"/>
                </a:solidFill>
                <a:latin typeface="Oswald"/>
                <a:ea typeface="Oswald"/>
                <a:cs typeface="Oswald"/>
                <a:sym typeface="Oswald"/>
              </a:rPr>
              <a:t>Where do you see AI in your life!</a:t>
            </a:r>
            <a:endParaRPr sz="3200">
              <a:solidFill>
                <a:srgbClr val="F3F3F3"/>
              </a:solidFill>
              <a:latin typeface="Oswald"/>
              <a:ea typeface="Oswald"/>
              <a:cs typeface="Oswald"/>
              <a:sym typeface="Oswald"/>
            </a:endParaRPr>
          </a:p>
        </p:txBody>
      </p:sp>
      <p:pic>
        <p:nvPicPr>
          <p:cNvPr id="141" name="Google Shape;141;p19"/>
          <p:cNvPicPr preferRelativeResize="0"/>
          <p:nvPr/>
        </p:nvPicPr>
        <p:blipFill>
          <a:blip r:embed="rId3">
            <a:alphaModFix/>
          </a:blip>
          <a:stretch>
            <a:fillRect/>
          </a:stretch>
        </p:blipFill>
        <p:spPr>
          <a:xfrm>
            <a:off x="2293400" y="1245777"/>
            <a:ext cx="891471" cy="891450"/>
          </a:xfrm>
          <a:prstGeom prst="rect">
            <a:avLst/>
          </a:prstGeom>
          <a:noFill/>
          <a:ln>
            <a:noFill/>
          </a:ln>
        </p:spPr>
      </p:pic>
      <p:pic>
        <p:nvPicPr>
          <p:cNvPr id="142" name="Google Shape;142;p19"/>
          <p:cNvPicPr preferRelativeResize="0"/>
          <p:nvPr/>
        </p:nvPicPr>
        <p:blipFill>
          <a:blip r:embed="rId4">
            <a:alphaModFix/>
          </a:blip>
          <a:stretch>
            <a:fillRect/>
          </a:stretch>
        </p:blipFill>
        <p:spPr>
          <a:xfrm>
            <a:off x="561437" y="1275614"/>
            <a:ext cx="831775" cy="831775"/>
          </a:xfrm>
          <a:prstGeom prst="rect">
            <a:avLst/>
          </a:prstGeom>
          <a:noFill/>
          <a:ln>
            <a:noFill/>
          </a:ln>
        </p:spPr>
      </p:pic>
      <p:pic>
        <p:nvPicPr>
          <p:cNvPr id="143" name="Google Shape;143;p19"/>
          <p:cNvPicPr preferRelativeResize="0"/>
          <p:nvPr/>
        </p:nvPicPr>
        <p:blipFill rotWithShape="1">
          <a:blip r:embed="rId5">
            <a:alphaModFix/>
          </a:blip>
          <a:srcRect b="14468" l="0" r="0" t="14539"/>
          <a:stretch/>
        </p:blipFill>
        <p:spPr>
          <a:xfrm>
            <a:off x="3672400" y="1272075"/>
            <a:ext cx="1181626" cy="838838"/>
          </a:xfrm>
          <a:prstGeom prst="rect">
            <a:avLst/>
          </a:prstGeom>
          <a:noFill/>
          <a:ln>
            <a:noFill/>
          </a:ln>
        </p:spPr>
      </p:pic>
      <p:pic>
        <p:nvPicPr>
          <p:cNvPr id="144" name="Google Shape;144;p19"/>
          <p:cNvPicPr preferRelativeResize="0"/>
          <p:nvPr/>
        </p:nvPicPr>
        <p:blipFill rotWithShape="1">
          <a:blip r:embed="rId6">
            <a:alphaModFix/>
          </a:blip>
          <a:srcRect b="7831" l="0" r="0" t="10761"/>
          <a:stretch/>
        </p:blipFill>
        <p:spPr>
          <a:xfrm>
            <a:off x="6684888" y="3129475"/>
            <a:ext cx="831775" cy="677100"/>
          </a:xfrm>
          <a:prstGeom prst="rect">
            <a:avLst/>
          </a:prstGeom>
          <a:noFill/>
          <a:ln>
            <a:noFill/>
          </a:ln>
        </p:spPr>
      </p:pic>
      <p:pic>
        <p:nvPicPr>
          <p:cNvPr id="145" name="Google Shape;145;p19"/>
          <p:cNvPicPr preferRelativeResize="0"/>
          <p:nvPr/>
        </p:nvPicPr>
        <p:blipFill>
          <a:blip r:embed="rId7">
            <a:alphaModFix/>
          </a:blip>
          <a:stretch>
            <a:fillRect/>
          </a:stretch>
        </p:blipFill>
        <p:spPr>
          <a:xfrm>
            <a:off x="4780024" y="3084727"/>
            <a:ext cx="766575" cy="766598"/>
          </a:xfrm>
          <a:prstGeom prst="rect">
            <a:avLst/>
          </a:prstGeom>
          <a:noFill/>
          <a:ln>
            <a:noFill/>
          </a:ln>
        </p:spPr>
      </p:pic>
      <p:pic>
        <p:nvPicPr>
          <p:cNvPr id="146" name="Google Shape;146;p19"/>
          <p:cNvPicPr preferRelativeResize="0"/>
          <p:nvPr/>
        </p:nvPicPr>
        <p:blipFill>
          <a:blip r:embed="rId8">
            <a:alphaModFix/>
          </a:blip>
          <a:stretch>
            <a:fillRect/>
          </a:stretch>
        </p:blipFill>
        <p:spPr>
          <a:xfrm>
            <a:off x="7438598" y="1281337"/>
            <a:ext cx="820303" cy="820325"/>
          </a:xfrm>
          <a:prstGeom prst="rect">
            <a:avLst/>
          </a:prstGeom>
          <a:noFill/>
          <a:ln>
            <a:noFill/>
          </a:ln>
        </p:spPr>
      </p:pic>
      <p:pic>
        <p:nvPicPr>
          <p:cNvPr id="147" name="Google Shape;147;p19"/>
          <p:cNvPicPr preferRelativeResize="0"/>
          <p:nvPr/>
        </p:nvPicPr>
        <p:blipFill rotWithShape="1">
          <a:blip r:embed="rId9">
            <a:alphaModFix/>
          </a:blip>
          <a:srcRect b="30790" l="0" r="0" t="27526"/>
          <a:stretch/>
        </p:blipFill>
        <p:spPr>
          <a:xfrm>
            <a:off x="2649725" y="3160488"/>
            <a:ext cx="1319276" cy="549875"/>
          </a:xfrm>
          <a:prstGeom prst="rect">
            <a:avLst/>
          </a:prstGeom>
          <a:noFill/>
          <a:ln>
            <a:noFill/>
          </a:ln>
        </p:spPr>
      </p:pic>
      <p:pic>
        <p:nvPicPr>
          <p:cNvPr id="148" name="Google Shape;148;p19"/>
          <p:cNvPicPr preferRelativeResize="0"/>
          <p:nvPr/>
        </p:nvPicPr>
        <p:blipFill>
          <a:blip r:embed="rId10">
            <a:alphaModFix/>
          </a:blip>
          <a:stretch>
            <a:fillRect/>
          </a:stretch>
        </p:blipFill>
        <p:spPr>
          <a:xfrm>
            <a:off x="1297489" y="3052137"/>
            <a:ext cx="766575" cy="766575"/>
          </a:xfrm>
          <a:prstGeom prst="rect">
            <a:avLst/>
          </a:prstGeom>
          <a:noFill/>
          <a:ln>
            <a:noFill/>
          </a:ln>
        </p:spPr>
      </p:pic>
      <p:grpSp>
        <p:nvGrpSpPr>
          <p:cNvPr id="149" name="Google Shape;149;p19"/>
          <p:cNvGrpSpPr/>
          <p:nvPr/>
        </p:nvGrpSpPr>
        <p:grpSpPr>
          <a:xfrm>
            <a:off x="5730429" y="1281349"/>
            <a:ext cx="831771" cy="820320"/>
            <a:chOff x="6008275" y="2980200"/>
            <a:chExt cx="1122650" cy="1122650"/>
          </a:xfrm>
        </p:grpSpPr>
        <p:sp>
          <p:nvSpPr>
            <p:cNvPr id="150" name="Google Shape;150;p19"/>
            <p:cNvSpPr/>
            <p:nvPr/>
          </p:nvSpPr>
          <p:spPr>
            <a:xfrm>
              <a:off x="6080350" y="3148900"/>
              <a:ext cx="996000" cy="643800"/>
            </a:xfrm>
            <a:prstGeom prst="roundRect">
              <a:avLst>
                <a:gd fmla="val 8691"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19"/>
            <p:cNvSpPr/>
            <p:nvPr/>
          </p:nvSpPr>
          <p:spPr>
            <a:xfrm>
              <a:off x="6419900" y="3814350"/>
              <a:ext cx="304200" cy="139200"/>
            </a:xfrm>
            <a:prstGeom prst="trapezoid">
              <a:avLst>
                <a:gd fmla="val 39458"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2" name="Google Shape;152;p19"/>
            <p:cNvPicPr preferRelativeResize="0"/>
            <p:nvPr/>
          </p:nvPicPr>
          <p:blipFill>
            <a:blip r:embed="rId11">
              <a:alphaModFix/>
            </a:blip>
            <a:stretch>
              <a:fillRect/>
            </a:stretch>
          </p:blipFill>
          <p:spPr>
            <a:xfrm>
              <a:off x="6008275" y="2980200"/>
              <a:ext cx="1122650" cy="1122650"/>
            </a:xfrm>
            <a:prstGeom prst="rect">
              <a:avLst/>
            </a:prstGeom>
            <a:noFill/>
            <a:ln>
              <a:noFill/>
            </a:ln>
          </p:spPr>
        </p:pic>
      </p:grpSp>
      <p:sp>
        <p:nvSpPr>
          <p:cNvPr id="153" name="Google Shape;153;p19"/>
          <p:cNvSpPr txBox="1"/>
          <p:nvPr/>
        </p:nvSpPr>
        <p:spPr>
          <a:xfrm>
            <a:off x="427575" y="2237975"/>
            <a:ext cx="109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cellphones</a:t>
            </a:r>
            <a:endParaRPr sz="1500">
              <a:solidFill>
                <a:srgbClr val="F3F3F3"/>
              </a:solidFill>
              <a:latin typeface="Oswald"/>
              <a:ea typeface="Oswald"/>
              <a:cs typeface="Oswald"/>
              <a:sym typeface="Oswald"/>
            </a:endParaRPr>
          </a:p>
        </p:txBody>
      </p:sp>
      <p:sp>
        <p:nvSpPr>
          <p:cNvPr id="154" name="Google Shape;154;p19"/>
          <p:cNvSpPr txBox="1"/>
          <p:nvPr/>
        </p:nvSpPr>
        <p:spPr>
          <a:xfrm>
            <a:off x="2001125" y="2237975"/>
            <a:ext cx="109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assistants</a:t>
            </a:r>
            <a:endParaRPr sz="1500">
              <a:solidFill>
                <a:srgbClr val="F3F3F3"/>
              </a:solidFill>
              <a:latin typeface="Oswald"/>
              <a:ea typeface="Oswald"/>
              <a:cs typeface="Oswald"/>
              <a:sym typeface="Oswald"/>
            </a:endParaRPr>
          </a:p>
        </p:txBody>
      </p:sp>
      <p:sp>
        <p:nvSpPr>
          <p:cNvPr id="155" name="Google Shape;155;p19"/>
          <p:cNvSpPr txBox="1"/>
          <p:nvPr/>
        </p:nvSpPr>
        <p:spPr>
          <a:xfrm>
            <a:off x="3713463" y="2237975"/>
            <a:ext cx="109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chatbots</a:t>
            </a:r>
            <a:endParaRPr sz="1500">
              <a:solidFill>
                <a:srgbClr val="F3F3F3"/>
              </a:solidFill>
              <a:latin typeface="Oswald"/>
              <a:ea typeface="Oswald"/>
              <a:cs typeface="Oswald"/>
              <a:sym typeface="Oswald"/>
            </a:endParaRPr>
          </a:p>
        </p:txBody>
      </p:sp>
      <p:sp>
        <p:nvSpPr>
          <p:cNvPr id="156" name="Google Shape;156;p19"/>
          <p:cNvSpPr txBox="1"/>
          <p:nvPr/>
        </p:nvSpPr>
        <p:spPr>
          <a:xfrm>
            <a:off x="5291913" y="2237975"/>
            <a:ext cx="1708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Online shopping</a:t>
            </a:r>
            <a:endParaRPr sz="1500">
              <a:solidFill>
                <a:srgbClr val="F3F3F3"/>
              </a:solidFill>
              <a:latin typeface="Oswald"/>
              <a:ea typeface="Oswald"/>
              <a:cs typeface="Oswald"/>
              <a:sym typeface="Oswald"/>
            </a:endParaRPr>
          </a:p>
        </p:txBody>
      </p:sp>
      <p:sp>
        <p:nvSpPr>
          <p:cNvPr id="157" name="Google Shape;157;p19"/>
          <p:cNvSpPr txBox="1"/>
          <p:nvPr/>
        </p:nvSpPr>
        <p:spPr>
          <a:xfrm>
            <a:off x="7298988" y="2241050"/>
            <a:ext cx="109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web search</a:t>
            </a:r>
            <a:endParaRPr sz="1500">
              <a:solidFill>
                <a:srgbClr val="F3F3F3"/>
              </a:solidFill>
              <a:latin typeface="Oswald"/>
              <a:ea typeface="Oswald"/>
              <a:cs typeface="Oswald"/>
              <a:sym typeface="Oswald"/>
            </a:endParaRPr>
          </a:p>
        </p:txBody>
      </p:sp>
      <p:sp>
        <p:nvSpPr>
          <p:cNvPr id="158" name="Google Shape;158;p19"/>
          <p:cNvSpPr txBox="1"/>
          <p:nvPr/>
        </p:nvSpPr>
        <p:spPr>
          <a:xfrm>
            <a:off x="1131038" y="3970125"/>
            <a:ext cx="109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smart home</a:t>
            </a:r>
            <a:endParaRPr sz="1500">
              <a:solidFill>
                <a:srgbClr val="F3F3F3"/>
              </a:solidFill>
              <a:latin typeface="Oswald"/>
              <a:ea typeface="Oswald"/>
              <a:cs typeface="Oswald"/>
              <a:sym typeface="Oswald"/>
            </a:endParaRPr>
          </a:p>
        </p:txBody>
      </p:sp>
      <p:sp>
        <p:nvSpPr>
          <p:cNvPr id="159" name="Google Shape;159;p19"/>
          <p:cNvSpPr txBox="1"/>
          <p:nvPr/>
        </p:nvSpPr>
        <p:spPr>
          <a:xfrm>
            <a:off x="2605266" y="3970125"/>
            <a:ext cx="1408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autonomous car</a:t>
            </a:r>
            <a:endParaRPr sz="1500">
              <a:solidFill>
                <a:srgbClr val="F3F3F3"/>
              </a:solidFill>
              <a:latin typeface="Oswald"/>
              <a:ea typeface="Oswald"/>
              <a:cs typeface="Oswald"/>
              <a:sym typeface="Oswald"/>
            </a:endParaRPr>
          </a:p>
        </p:txBody>
      </p:sp>
      <p:sp>
        <p:nvSpPr>
          <p:cNvPr id="160" name="Google Shape;160;p19"/>
          <p:cNvSpPr txBox="1"/>
          <p:nvPr/>
        </p:nvSpPr>
        <p:spPr>
          <a:xfrm>
            <a:off x="4459216" y="3970125"/>
            <a:ext cx="1408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cyber security</a:t>
            </a:r>
            <a:endParaRPr sz="1500">
              <a:solidFill>
                <a:srgbClr val="F3F3F3"/>
              </a:solidFill>
              <a:latin typeface="Oswald"/>
              <a:ea typeface="Oswald"/>
              <a:cs typeface="Oswald"/>
              <a:sym typeface="Oswald"/>
            </a:endParaRPr>
          </a:p>
        </p:txBody>
      </p:sp>
      <p:sp>
        <p:nvSpPr>
          <p:cNvPr id="161" name="Google Shape;161;p19"/>
          <p:cNvSpPr txBox="1"/>
          <p:nvPr/>
        </p:nvSpPr>
        <p:spPr>
          <a:xfrm>
            <a:off x="6396666" y="3970125"/>
            <a:ext cx="1408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3F3F3"/>
                </a:solidFill>
                <a:latin typeface="Oswald"/>
                <a:ea typeface="Oswald"/>
                <a:cs typeface="Oswald"/>
                <a:sym typeface="Oswald"/>
              </a:rPr>
              <a:t>smart farming</a:t>
            </a:r>
            <a:endParaRPr sz="1500">
              <a:solidFill>
                <a:srgbClr val="F3F3F3"/>
              </a:solidFill>
              <a:latin typeface="Oswald"/>
              <a:ea typeface="Oswald"/>
              <a:cs typeface="Oswald"/>
              <a:sym typeface="Oswa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3" name="Shape 853"/>
        <p:cNvGrpSpPr/>
        <p:nvPr/>
      </p:nvGrpSpPr>
      <p:grpSpPr>
        <a:xfrm>
          <a:off x="0" y="0"/>
          <a:ext cx="0" cy="0"/>
          <a:chOff x="0" y="0"/>
          <a:chExt cx="0" cy="0"/>
        </a:xfrm>
      </p:grpSpPr>
      <p:sp>
        <p:nvSpPr>
          <p:cNvPr id="854" name="Google Shape;854;p73"/>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855" name="Google Shape;855;p73"/>
          <p:cNvSpPr txBox="1"/>
          <p:nvPr/>
        </p:nvSpPr>
        <p:spPr>
          <a:xfrm>
            <a:off x="6111825" y="337000"/>
            <a:ext cx="3108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 asked: </a:t>
            </a:r>
            <a:r>
              <a:rPr lang="en" sz="1800">
                <a:solidFill>
                  <a:srgbClr val="F3F3F3"/>
                </a:solidFill>
                <a:latin typeface="Oswald"/>
                <a:ea typeface="Oswald"/>
                <a:cs typeface="Oswald"/>
                <a:sym typeface="Oswald"/>
              </a:rPr>
              <a:t>To draw politician</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0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9" name="Shape 859"/>
        <p:cNvGrpSpPr/>
        <p:nvPr/>
      </p:nvGrpSpPr>
      <p:grpSpPr>
        <a:xfrm>
          <a:off x="0" y="0"/>
          <a:ext cx="0" cy="0"/>
          <a:chOff x="0" y="0"/>
          <a:chExt cx="0" cy="0"/>
        </a:xfrm>
      </p:grpSpPr>
      <p:sp>
        <p:nvSpPr>
          <p:cNvPr id="860" name="Google Shape;860;p74"/>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861" name="Google Shape;861;p74"/>
          <p:cNvSpPr txBox="1"/>
          <p:nvPr/>
        </p:nvSpPr>
        <p:spPr>
          <a:xfrm>
            <a:off x="6111825" y="337000"/>
            <a:ext cx="31086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 asked: </a:t>
            </a:r>
            <a:r>
              <a:rPr lang="en" sz="1800">
                <a:solidFill>
                  <a:srgbClr val="F3F3F3"/>
                </a:solidFill>
                <a:latin typeface="Oswald"/>
                <a:ea typeface="Oswald"/>
                <a:cs typeface="Oswald"/>
                <a:sym typeface="Oswald"/>
              </a:rPr>
              <a:t>To draw politician</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0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It only shows men</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Flags are not making sense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Man look aggressive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Open body language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Conservative image</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pic>
        <p:nvPicPr>
          <p:cNvPr id="862" name="Google Shape;862;p74"/>
          <p:cNvPicPr preferRelativeResize="0"/>
          <p:nvPr/>
        </p:nvPicPr>
        <p:blipFill>
          <a:blip r:embed="rId3">
            <a:alphaModFix/>
          </a:blip>
          <a:stretch>
            <a:fillRect/>
          </a:stretch>
        </p:blipFill>
        <p:spPr>
          <a:xfrm>
            <a:off x="3724201" y="2704816"/>
            <a:ext cx="2311414" cy="2254072"/>
          </a:xfrm>
          <a:prstGeom prst="rect">
            <a:avLst/>
          </a:prstGeom>
          <a:noFill/>
          <a:ln cap="flat" cmpd="sng" w="19050">
            <a:solidFill>
              <a:srgbClr val="FFFFFF"/>
            </a:solidFill>
            <a:prstDash val="solid"/>
            <a:round/>
            <a:headEnd len="sm" w="sm" type="none"/>
            <a:tailEnd len="sm" w="sm" type="none"/>
          </a:ln>
        </p:spPr>
      </p:pic>
      <p:pic>
        <p:nvPicPr>
          <p:cNvPr id="863" name="Google Shape;863;p74"/>
          <p:cNvPicPr preferRelativeResize="0"/>
          <p:nvPr/>
        </p:nvPicPr>
        <p:blipFill>
          <a:blip r:embed="rId4">
            <a:alphaModFix/>
          </a:blip>
          <a:stretch>
            <a:fillRect/>
          </a:stretch>
        </p:blipFill>
        <p:spPr>
          <a:xfrm>
            <a:off x="1304771" y="2704816"/>
            <a:ext cx="2311414" cy="2254072"/>
          </a:xfrm>
          <a:prstGeom prst="rect">
            <a:avLst/>
          </a:prstGeom>
          <a:noFill/>
          <a:ln cap="flat" cmpd="sng" w="19050">
            <a:solidFill>
              <a:srgbClr val="FFFFFF"/>
            </a:solidFill>
            <a:prstDash val="solid"/>
            <a:round/>
            <a:headEnd len="sm" w="sm" type="none"/>
            <a:tailEnd len="sm" w="sm" type="none"/>
          </a:ln>
        </p:spPr>
      </p:pic>
      <p:pic>
        <p:nvPicPr>
          <p:cNvPr id="864" name="Google Shape;864;p74"/>
          <p:cNvPicPr preferRelativeResize="0"/>
          <p:nvPr/>
        </p:nvPicPr>
        <p:blipFill>
          <a:blip r:embed="rId5">
            <a:alphaModFix/>
          </a:blip>
          <a:stretch>
            <a:fillRect/>
          </a:stretch>
        </p:blipFill>
        <p:spPr>
          <a:xfrm>
            <a:off x="3724201" y="337000"/>
            <a:ext cx="2311414" cy="2254072"/>
          </a:xfrm>
          <a:prstGeom prst="rect">
            <a:avLst/>
          </a:prstGeom>
          <a:noFill/>
          <a:ln cap="flat" cmpd="sng" w="19050">
            <a:solidFill>
              <a:srgbClr val="FFFFFF"/>
            </a:solidFill>
            <a:prstDash val="solid"/>
            <a:round/>
            <a:headEnd len="sm" w="sm" type="none"/>
            <a:tailEnd len="sm" w="sm" type="none"/>
          </a:ln>
        </p:spPr>
      </p:pic>
      <p:pic>
        <p:nvPicPr>
          <p:cNvPr id="865" name="Google Shape;865;p74"/>
          <p:cNvPicPr preferRelativeResize="0"/>
          <p:nvPr/>
        </p:nvPicPr>
        <p:blipFill>
          <a:blip r:embed="rId6">
            <a:alphaModFix/>
          </a:blip>
          <a:stretch>
            <a:fillRect/>
          </a:stretch>
        </p:blipFill>
        <p:spPr>
          <a:xfrm>
            <a:off x="1304771" y="337000"/>
            <a:ext cx="2311414" cy="2254072"/>
          </a:xfrm>
          <a:prstGeom prst="rect">
            <a:avLst/>
          </a:prstGeom>
          <a:noFill/>
          <a:ln cap="flat" cmpd="sng" w="19050">
            <a:solidFill>
              <a:srgbClr val="FFFFFF"/>
            </a:solidFill>
            <a:prstDash val="solid"/>
            <a:round/>
            <a:headEnd len="sm" w="sm" type="none"/>
            <a:tailEnd len="sm" w="sm" type="none"/>
          </a:ln>
        </p:spPr>
      </p:pic>
      <p:sp>
        <p:nvSpPr>
          <p:cNvPr id="866" name="Google Shape;866;p74"/>
          <p:cNvSpPr txBox="1"/>
          <p:nvPr/>
        </p:nvSpPr>
        <p:spPr>
          <a:xfrm>
            <a:off x="6261650" y="2450425"/>
            <a:ext cx="310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 asked: </a:t>
            </a:r>
            <a:r>
              <a:rPr lang="en" sz="1800">
                <a:solidFill>
                  <a:srgbClr val="F3F3F3"/>
                </a:solidFill>
                <a:latin typeface="Oswald"/>
                <a:ea typeface="Oswald"/>
                <a:cs typeface="Oswald"/>
                <a:sym typeface="Oswald"/>
              </a:rPr>
              <a:t>Make it women</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0" name="Shape 870"/>
        <p:cNvGrpSpPr/>
        <p:nvPr/>
      </p:nvGrpSpPr>
      <p:grpSpPr>
        <a:xfrm>
          <a:off x="0" y="0"/>
          <a:ext cx="0" cy="0"/>
          <a:chOff x="0" y="0"/>
          <a:chExt cx="0" cy="0"/>
        </a:xfrm>
      </p:grpSpPr>
      <p:sp>
        <p:nvSpPr>
          <p:cNvPr id="871" name="Google Shape;871;p75"/>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872" name="Google Shape;872;p75"/>
          <p:cNvSpPr txBox="1"/>
          <p:nvPr/>
        </p:nvSpPr>
        <p:spPr>
          <a:xfrm>
            <a:off x="6111825" y="337000"/>
            <a:ext cx="31086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 asked: </a:t>
            </a:r>
            <a:r>
              <a:rPr lang="en" sz="1800">
                <a:solidFill>
                  <a:srgbClr val="F3F3F3"/>
                </a:solidFill>
                <a:latin typeface="Oswald"/>
                <a:ea typeface="Oswald"/>
                <a:cs typeface="Oswald"/>
                <a:sym typeface="Oswald"/>
              </a:rPr>
              <a:t>To draw politician</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0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It only shows men</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Flags are not making sense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Man look aggressive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Open body language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Conservative image</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pic>
        <p:nvPicPr>
          <p:cNvPr id="873" name="Google Shape;873;p75"/>
          <p:cNvPicPr preferRelativeResize="0"/>
          <p:nvPr/>
        </p:nvPicPr>
        <p:blipFill>
          <a:blip r:embed="rId3">
            <a:alphaModFix/>
          </a:blip>
          <a:stretch>
            <a:fillRect/>
          </a:stretch>
        </p:blipFill>
        <p:spPr>
          <a:xfrm>
            <a:off x="3724201" y="2704825"/>
            <a:ext cx="2311414" cy="2254072"/>
          </a:xfrm>
          <a:prstGeom prst="rect">
            <a:avLst/>
          </a:prstGeom>
          <a:noFill/>
          <a:ln cap="flat" cmpd="sng" w="19050">
            <a:solidFill>
              <a:srgbClr val="FFFFFF"/>
            </a:solidFill>
            <a:prstDash val="solid"/>
            <a:round/>
            <a:headEnd len="sm" w="sm" type="none"/>
            <a:tailEnd len="sm" w="sm" type="none"/>
          </a:ln>
        </p:spPr>
      </p:pic>
      <p:pic>
        <p:nvPicPr>
          <p:cNvPr id="874" name="Google Shape;874;p75"/>
          <p:cNvPicPr preferRelativeResize="0"/>
          <p:nvPr/>
        </p:nvPicPr>
        <p:blipFill>
          <a:blip r:embed="rId4">
            <a:alphaModFix/>
          </a:blip>
          <a:stretch>
            <a:fillRect/>
          </a:stretch>
        </p:blipFill>
        <p:spPr>
          <a:xfrm>
            <a:off x="1304763" y="337000"/>
            <a:ext cx="2311414" cy="2254072"/>
          </a:xfrm>
          <a:prstGeom prst="rect">
            <a:avLst/>
          </a:prstGeom>
          <a:noFill/>
          <a:ln cap="flat" cmpd="sng" w="19050">
            <a:solidFill>
              <a:srgbClr val="FFFFFF"/>
            </a:solidFill>
            <a:prstDash val="solid"/>
            <a:round/>
            <a:headEnd len="sm" w="sm" type="none"/>
            <a:tailEnd len="sm" w="sm" type="none"/>
          </a:ln>
        </p:spPr>
      </p:pic>
      <p:pic>
        <p:nvPicPr>
          <p:cNvPr id="875" name="Google Shape;875;p75"/>
          <p:cNvPicPr preferRelativeResize="0"/>
          <p:nvPr/>
        </p:nvPicPr>
        <p:blipFill>
          <a:blip r:embed="rId5">
            <a:alphaModFix/>
          </a:blip>
          <a:stretch>
            <a:fillRect/>
          </a:stretch>
        </p:blipFill>
        <p:spPr>
          <a:xfrm>
            <a:off x="1304770" y="2704825"/>
            <a:ext cx="2311414" cy="2254072"/>
          </a:xfrm>
          <a:prstGeom prst="rect">
            <a:avLst/>
          </a:prstGeom>
          <a:noFill/>
          <a:ln cap="flat" cmpd="sng" w="19050">
            <a:solidFill>
              <a:srgbClr val="FFFFFF"/>
            </a:solidFill>
            <a:prstDash val="solid"/>
            <a:round/>
            <a:headEnd len="sm" w="sm" type="none"/>
            <a:tailEnd len="sm" w="sm" type="none"/>
          </a:ln>
        </p:spPr>
      </p:pic>
      <p:pic>
        <p:nvPicPr>
          <p:cNvPr id="876" name="Google Shape;876;p75"/>
          <p:cNvPicPr preferRelativeResize="0"/>
          <p:nvPr/>
        </p:nvPicPr>
        <p:blipFill>
          <a:blip r:embed="rId6">
            <a:alphaModFix/>
          </a:blip>
          <a:stretch>
            <a:fillRect/>
          </a:stretch>
        </p:blipFill>
        <p:spPr>
          <a:xfrm>
            <a:off x="3708289" y="337000"/>
            <a:ext cx="2311414" cy="2254072"/>
          </a:xfrm>
          <a:prstGeom prst="rect">
            <a:avLst/>
          </a:prstGeom>
          <a:noFill/>
          <a:ln cap="flat" cmpd="sng" w="19050">
            <a:solidFill>
              <a:srgbClr val="FFFFFF"/>
            </a:solidFill>
            <a:prstDash val="solid"/>
            <a:round/>
            <a:headEnd len="sm" w="sm" type="none"/>
            <a:tailEnd len="sm" w="sm" type="none"/>
          </a:ln>
        </p:spPr>
      </p:pic>
      <p:sp>
        <p:nvSpPr>
          <p:cNvPr id="877" name="Google Shape;877;p75"/>
          <p:cNvSpPr txBox="1"/>
          <p:nvPr/>
        </p:nvSpPr>
        <p:spPr>
          <a:xfrm>
            <a:off x="6261650" y="2450425"/>
            <a:ext cx="31086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 asked: </a:t>
            </a:r>
            <a:r>
              <a:rPr lang="en" sz="1800">
                <a:solidFill>
                  <a:srgbClr val="F3F3F3"/>
                </a:solidFill>
                <a:latin typeface="Oswald"/>
                <a:ea typeface="Oswald"/>
                <a:cs typeface="Oswald"/>
                <a:sym typeface="Oswald"/>
              </a:rPr>
              <a:t>Make it women</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0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smile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have a defensive but</a:t>
            </a:r>
            <a:br>
              <a:rPr lang="en" sz="1800">
                <a:solidFill>
                  <a:srgbClr val="F3F3F3"/>
                </a:solidFill>
                <a:latin typeface="Oswald"/>
                <a:ea typeface="Oswald"/>
                <a:cs typeface="Oswald"/>
                <a:sym typeface="Oswald"/>
              </a:rPr>
            </a:br>
            <a:r>
              <a:rPr lang="en" sz="1800">
                <a:solidFill>
                  <a:srgbClr val="F3F3F3"/>
                </a:solidFill>
                <a:latin typeface="Oswald"/>
                <a:ea typeface="Oswald"/>
                <a:cs typeface="Oswald"/>
                <a:sym typeface="Oswald"/>
              </a:rPr>
              <a:t>respectful posture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Close body language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Conservative image</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6"/>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883" name="Google Shape;883;p76"/>
          <p:cNvSpPr txBox="1"/>
          <p:nvPr/>
        </p:nvSpPr>
        <p:spPr>
          <a:xfrm>
            <a:off x="6111825" y="337000"/>
            <a:ext cx="31086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prompt</a:t>
            </a:r>
            <a:r>
              <a:rPr lang="en" sz="1800">
                <a:solidFill>
                  <a:srgbClr val="FE7538"/>
                </a:solidFill>
                <a:latin typeface="Oswald"/>
                <a:ea typeface="Oswald"/>
                <a:cs typeface="Oswald"/>
                <a:sym typeface="Oswald"/>
              </a:rPr>
              <a:t>: </a:t>
            </a:r>
            <a:r>
              <a:rPr lang="en" sz="1800">
                <a:solidFill>
                  <a:srgbClr val="F3F3F3"/>
                </a:solidFill>
                <a:latin typeface="Oswald"/>
                <a:ea typeface="Oswald"/>
                <a:cs typeface="Oswald"/>
                <a:sym typeface="Oswald"/>
              </a:rPr>
              <a:t>To draw a company manager</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0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7"/>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889" name="Google Shape;889;p77"/>
          <p:cNvSpPr txBox="1"/>
          <p:nvPr/>
        </p:nvSpPr>
        <p:spPr>
          <a:xfrm>
            <a:off x="6111825" y="337000"/>
            <a:ext cx="3108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prompt</a:t>
            </a:r>
            <a:r>
              <a:rPr lang="en" sz="1800">
                <a:solidFill>
                  <a:srgbClr val="FE7538"/>
                </a:solidFill>
                <a:latin typeface="Oswald"/>
                <a:ea typeface="Oswald"/>
                <a:cs typeface="Oswald"/>
                <a:sym typeface="Oswald"/>
              </a:rPr>
              <a:t>: </a:t>
            </a:r>
            <a:r>
              <a:rPr lang="en" sz="1800">
                <a:solidFill>
                  <a:srgbClr val="F3F3F3"/>
                </a:solidFill>
                <a:latin typeface="Oswald"/>
                <a:ea typeface="Oswald"/>
                <a:cs typeface="Oswald"/>
                <a:sym typeface="Oswald"/>
              </a:rPr>
              <a:t>To draw a company manager</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0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It only shows man</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look Serious</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Grey hair</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Conservative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lead a group</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pic>
        <p:nvPicPr>
          <p:cNvPr id="890" name="Google Shape;890;p77"/>
          <p:cNvPicPr preferRelativeResize="0"/>
          <p:nvPr/>
        </p:nvPicPr>
        <p:blipFill>
          <a:blip r:embed="rId3">
            <a:alphaModFix/>
          </a:blip>
          <a:stretch>
            <a:fillRect/>
          </a:stretch>
        </p:blipFill>
        <p:spPr>
          <a:xfrm>
            <a:off x="3708298" y="2704834"/>
            <a:ext cx="2311414" cy="2254072"/>
          </a:xfrm>
          <a:prstGeom prst="rect">
            <a:avLst/>
          </a:prstGeom>
          <a:noFill/>
          <a:ln cap="flat" cmpd="sng" w="28575">
            <a:solidFill>
              <a:srgbClr val="FFFFFF"/>
            </a:solidFill>
            <a:prstDash val="solid"/>
            <a:round/>
            <a:headEnd len="sm" w="sm" type="none"/>
            <a:tailEnd len="sm" w="sm" type="none"/>
          </a:ln>
        </p:spPr>
      </p:pic>
      <p:pic>
        <p:nvPicPr>
          <p:cNvPr id="891" name="Google Shape;891;p77"/>
          <p:cNvPicPr preferRelativeResize="0"/>
          <p:nvPr/>
        </p:nvPicPr>
        <p:blipFill>
          <a:blip r:embed="rId4">
            <a:alphaModFix/>
          </a:blip>
          <a:stretch>
            <a:fillRect/>
          </a:stretch>
        </p:blipFill>
        <p:spPr>
          <a:xfrm>
            <a:off x="1304760" y="2704834"/>
            <a:ext cx="2311414" cy="2254072"/>
          </a:xfrm>
          <a:prstGeom prst="rect">
            <a:avLst/>
          </a:prstGeom>
          <a:noFill/>
          <a:ln cap="flat" cmpd="sng" w="28575">
            <a:solidFill>
              <a:srgbClr val="FFFFFF"/>
            </a:solidFill>
            <a:prstDash val="solid"/>
            <a:round/>
            <a:headEnd len="sm" w="sm" type="none"/>
            <a:tailEnd len="sm" w="sm" type="none"/>
          </a:ln>
        </p:spPr>
      </p:pic>
      <p:pic>
        <p:nvPicPr>
          <p:cNvPr id="892" name="Google Shape;892;p77"/>
          <p:cNvPicPr preferRelativeResize="0"/>
          <p:nvPr/>
        </p:nvPicPr>
        <p:blipFill>
          <a:blip r:embed="rId5">
            <a:alphaModFix/>
          </a:blip>
          <a:stretch>
            <a:fillRect/>
          </a:stretch>
        </p:blipFill>
        <p:spPr>
          <a:xfrm>
            <a:off x="3708298" y="337009"/>
            <a:ext cx="2311414" cy="2254072"/>
          </a:xfrm>
          <a:prstGeom prst="rect">
            <a:avLst/>
          </a:prstGeom>
          <a:noFill/>
          <a:ln cap="flat" cmpd="sng" w="28575">
            <a:solidFill>
              <a:srgbClr val="FFFFFF"/>
            </a:solidFill>
            <a:prstDash val="solid"/>
            <a:round/>
            <a:headEnd len="sm" w="sm" type="none"/>
            <a:tailEnd len="sm" w="sm" type="none"/>
          </a:ln>
        </p:spPr>
      </p:pic>
      <p:pic>
        <p:nvPicPr>
          <p:cNvPr id="893" name="Google Shape;893;p77"/>
          <p:cNvPicPr preferRelativeResize="0"/>
          <p:nvPr/>
        </p:nvPicPr>
        <p:blipFill>
          <a:blip r:embed="rId6">
            <a:alphaModFix/>
          </a:blip>
          <a:stretch>
            <a:fillRect/>
          </a:stretch>
        </p:blipFill>
        <p:spPr>
          <a:xfrm>
            <a:off x="1304760" y="337009"/>
            <a:ext cx="2311414" cy="2254072"/>
          </a:xfrm>
          <a:prstGeom prst="rect">
            <a:avLst/>
          </a:prstGeom>
          <a:noFill/>
          <a:ln cap="flat" cmpd="sng" w="28575">
            <a:solidFill>
              <a:srgbClr val="FFFFFF"/>
            </a:solidFill>
            <a:prstDash val="solid"/>
            <a:round/>
            <a:headEnd len="sm" w="sm" type="none"/>
            <a:tailEnd len="sm" w="sm" type="none"/>
          </a:ln>
        </p:spPr>
      </p:pic>
      <p:sp>
        <p:nvSpPr>
          <p:cNvPr id="894" name="Google Shape;894;p77"/>
          <p:cNvSpPr txBox="1"/>
          <p:nvPr/>
        </p:nvSpPr>
        <p:spPr>
          <a:xfrm>
            <a:off x="6261650" y="2602825"/>
            <a:ext cx="310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Iteration: </a:t>
            </a:r>
            <a:r>
              <a:rPr lang="en" sz="1800">
                <a:solidFill>
                  <a:srgbClr val="F3F3F3"/>
                </a:solidFill>
                <a:latin typeface="Oswald"/>
                <a:ea typeface="Oswald"/>
                <a:cs typeface="Oswald"/>
                <a:sym typeface="Oswald"/>
              </a:rPr>
              <a:t>Make it women</a:t>
            </a:r>
            <a:endParaRPr sz="1800">
              <a:solidFill>
                <a:srgbClr val="F3F3F3"/>
              </a:solidFill>
              <a:latin typeface="Oswald"/>
              <a:ea typeface="Oswald"/>
              <a:cs typeface="Oswald"/>
              <a:sym typeface="Oswa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8"/>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900" name="Google Shape;900;p78"/>
          <p:cNvSpPr txBox="1"/>
          <p:nvPr/>
        </p:nvSpPr>
        <p:spPr>
          <a:xfrm>
            <a:off x="6111825" y="337000"/>
            <a:ext cx="3108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prompt</a:t>
            </a:r>
            <a:r>
              <a:rPr lang="en" sz="1800">
                <a:solidFill>
                  <a:srgbClr val="FE7538"/>
                </a:solidFill>
                <a:latin typeface="Oswald"/>
                <a:ea typeface="Oswald"/>
                <a:cs typeface="Oswald"/>
                <a:sym typeface="Oswald"/>
              </a:rPr>
              <a:t>: </a:t>
            </a:r>
            <a:r>
              <a:rPr lang="en" sz="1800">
                <a:solidFill>
                  <a:srgbClr val="F3F3F3"/>
                </a:solidFill>
                <a:latin typeface="Oswald"/>
                <a:ea typeface="Oswald"/>
                <a:cs typeface="Oswald"/>
                <a:sym typeface="Oswald"/>
              </a:rPr>
              <a:t>To draw a company manager</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0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It only shows man</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look Serious</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Grey hair</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Conservative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lead a group</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pic>
        <p:nvPicPr>
          <p:cNvPr id="901" name="Google Shape;901;p78"/>
          <p:cNvPicPr preferRelativeResize="0"/>
          <p:nvPr/>
        </p:nvPicPr>
        <p:blipFill>
          <a:blip r:embed="rId3">
            <a:alphaModFix/>
          </a:blip>
          <a:stretch>
            <a:fillRect/>
          </a:stretch>
        </p:blipFill>
        <p:spPr>
          <a:xfrm>
            <a:off x="1304760" y="2704834"/>
            <a:ext cx="2311414" cy="2254072"/>
          </a:xfrm>
          <a:prstGeom prst="rect">
            <a:avLst/>
          </a:prstGeom>
          <a:noFill/>
          <a:ln cap="flat" cmpd="sng" w="19050">
            <a:solidFill>
              <a:srgbClr val="FFFFFF"/>
            </a:solidFill>
            <a:prstDash val="solid"/>
            <a:round/>
            <a:headEnd len="sm" w="sm" type="none"/>
            <a:tailEnd len="sm" w="sm" type="none"/>
          </a:ln>
        </p:spPr>
      </p:pic>
      <p:pic>
        <p:nvPicPr>
          <p:cNvPr id="902" name="Google Shape;902;p78"/>
          <p:cNvPicPr preferRelativeResize="0"/>
          <p:nvPr/>
        </p:nvPicPr>
        <p:blipFill>
          <a:blip r:embed="rId4">
            <a:alphaModFix/>
          </a:blip>
          <a:stretch>
            <a:fillRect/>
          </a:stretch>
        </p:blipFill>
        <p:spPr>
          <a:xfrm>
            <a:off x="3708298" y="2704834"/>
            <a:ext cx="2311414" cy="2254072"/>
          </a:xfrm>
          <a:prstGeom prst="rect">
            <a:avLst/>
          </a:prstGeom>
          <a:noFill/>
          <a:ln cap="flat" cmpd="sng" w="19050">
            <a:solidFill>
              <a:srgbClr val="FFFFFF"/>
            </a:solidFill>
            <a:prstDash val="solid"/>
            <a:round/>
            <a:headEnd len="sm" w="sm" type="none"/>
            <a:tailEnd len="sm" w="sm" type="none"/>
          </a:ln>
        </p:spPr>
      </p:pic>
      <p:pic>
        <p:nvPicPr>
          <p:cNvPr id="903" name="Google Shape;903;p78"/>
          <p:cNvPicPr preferRelativeResize="0"/>
          <p:nvPr/>
        </p:nvPicPr>
        <p:blipFill>
          <a:blip r:embed="rId5">
            <a:alphaModFix/>
          </a:blip>
          <a:stretch>
            <a:fillRect/>
          </a:stretch>
        </p:blipFill>
        <p:spPr>
          <a:xfrm>
            <a:off x="3708298" y="337009"/>
            <a:ext cx="2311414" cy="2254072"/>
          </a:xfrm>
          <a:prstGeom prst="rect">
            <a:avLst/>
          </a:prstGeom>
          <a:noFill/>
          <a:ln cap="flat" cmpd="sng" w="19050">
            <a:solidFill>
              <a:srgbClr val="FFFFFF"/>
            </a:solidFill>
            <a:prstDash val="solid"/>
            <a:round/>
            <a:headEnd len="sm" w="sm" type="none"/>
            <a:tailEnd len="sm" w="sm" type="none"/>
          </a:ln>
        </p:spPr>
      </p:pic>
      <p:pic>
        <p:nvPicPr>
          <p:cNvPr id="904" name="Google Shape;904;p78"/>
          <p:cNvPicPr preferRelativeResize="0"/>
          <p:nvPr/>
        </p:nvPicPr>
        <p:blipFill>
          <a:blip r:embed="rId6">
            <a:alphaModFix/>
          </a:blip>
          <a:stretch>
            <a:fillRect/>
          </a:stretch>
        </p:blipFill>
        <p:spPr>
          <a:xfrm>
            <a:off x="1304760" y="337009"/>
            <a:ext cx="2311414" cy="2254072"/>
          </a:xfrm>
          <a:prstGeom prst="rect">
            <a:avLst/>
          </a:prstGeom>
          <a:noFill/>
          <a:ln cap="flat" cmpd="sng" w="19050">
            <a:solidFill>
              <a:srgbClr val="FFFFFF"/>
            </a:solidFill>
            <a:prstDash val="solid"/>
            <a:round/>
            <a:headEnd len="sm" w="sm" type="none"/>
            <a:tailEnd len="sm" w="sm" type="none"/>
          </a:ln>
        </p:spPr>
      </p:pic>
      <p:sp>
        <p:nvSpPr>
          <p:cNvPr id="905" name="Google Shape;905;p78"/>
          <p:cNvSpPr txBox="1"/>
          <p:nvPr/>
        </p:nvSpPr>
        <p:spPr>
          <a:xfrm>
            <a:off x="6261650" y="2602825"/>
            <a:ext cx="3108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Iteration: </a:t>
            </a:r>
            <a:r>
              <a:rPr lang="en" sz="1800">
                <a:solidFill>
                  <a:srgbClr val="F3F3F3"/>
                </a:solidFill>
                <a:latin typeface="Oswald"/>
                <a:ea typeface="Oswald"/>
                <a:cs typeface="Oswald"/>
                <a:sym typeface="Oswald"/>
              </a:rPr>
              <a:t>Make it women</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0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smile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Less face marks</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Conservative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are alone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 all images everyone is skinny **</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79"/>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911" name="Google Shape;911;p79"/>
          <p:cNvSpPr txBox="1"/>
          <p:nvPr/>
        </p:nvSpPr>
        <p:spPr>
          <a:xfrm>
            <a:off x="6111825" y="337000"/>
            <a:ext cx="3108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 asked: </a:t>
            </a:r>
            <a:r>
              <a:rPr lang="en" sz="1800">
                <a:solidFill>
                  <a:srgbClr val="F3F3F3"/>
                </a:solidFill>
                <a:latin typeface="Oswald"/>
                <a:ea typeface="Oswald"/>
                <a:cs typeface="Oswald"/>
                <a:sym typeface="Oswald"/>
              </a:rPr>
              <a:t>To draw a company manager</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0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It only shows man</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look Serious</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Grey hair</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Conservative</a:t>
            </a:r>
            <a:endParaRPr sz="1800">
              <a:solidFill>
                <a:srgbClr val="F3F3F3"/>
              </a:solidFill>
              <a:latin typeface="Oswald"/>
              <a:ea typeface="Oswald"/>
              <a:cs typeface="Oswald"/>
              <a:sym typeface="Oswald"/>
            </a:endParaRPr>
          </a:p>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They lead a group</a:t>
            </a:r>
            <a:endParaRPr sz="1800">
              <a:solidFill>
                <a:srgbClr val="F3F3F3"/>
              </a:solidFill>
              <a:latin typeface="Oswald"/>
              <a:ea typeface="Oswald"/>
              <a:cs typeface="Oswald"/>
              <a:sym typeface="Oswald"/>
            </a:endParaRPr>
          </a:p>
          <a:p>
            <a:pPr indent="0" lvl="0" marL="0" rtl="0" algn="l">
              <a:spcBef>
                <a:spcPts val="0"/>
              </a:spcBef>
              <a:spcAft>
                <a:spcPts val="0"/>
              </a:spcAft>
              <a:buNone/>
            </a:pPr>
            <a:r>
              <a:t/>
            </a:r>
            <a:endParaRPr sz="1800">
              <a:solidFill>
                <a:srgbClr val="F3F3F3"/>
              </a:solidFill>
              <a:latin typeface="Oswald"/>
              <a:ea typeface="Oswald"/>
              <a:cs typeface="Oswald"/>
              <a:sym typeface="Oswald"/>
            </a:endParaRPr>
          </a:p>
        </p:txBody>
      </p:sp>
      <p:pic>
        <p:nvPicPr>
          <p:cNvPr id="912" name="Google Shape;912;p79"/>
          <p:cNvPicPr preferRelativeResize="0"/>
          <p:nvPr/>
        </p:nvPicPr>
        <p:blipFill>
          <a:blip r:embed="rId3">
            <a:alphaModFix/>
          </a:blip>
          <a:stretch>
            <a:fillRect/>
          </a:stretch>
        </p:blipFill>
        <p:spPr>
          <a:xfrm>
            <a:off x="1304760" y="2704834"/>
            <a:ext cx="2311414" cy="2254072"/>
          </a:xfrm>
          <a:prstGeom prst="rect">
            <a:avLst/>
          </a:prstGeom>
          <a:noFill/>
          <a:ln cap="flat" cmpd="sng" w="19050">
            <a:solidFill>
              <a:srgbClr val="FFFFFF"/>
            </a:solidFill>
            <a:prstDash val="solid"/>
            <a:round/>
            <a:headEnd len="sm" w="sm" type="none"/>
            <a:tailEnd len="sm" w="sm" type="none"/>
          </a:ln>
        </p:spPr>
      </p:pic>
      <p:pic>
        <p:nvPicPr>
          <p:cNvPr id="913" name="Google Shape;913;p79"/>
          <p:cNvPicPr preferRelativeResize="0"/>
          <p:nvPr/>
        </p:nvPicPr>
        <p:blipFill>
          <a:blip r:embed="rId4">
            <a:alphaModFix/>
          </a:blip>
          <a:stretch>
            <a:fillRect/>
          </a:stretch>
        </p:blipFill>
        <p:spPr>
          <a:xfrm>
            <a:off x="3708298" y="2704834"/>
            <a:ext cx="2311414" cy="2254072"/>
          </a:xfrm>
          <a:prstGeom prst="rect">
            <a:avLst/>
          </a:prstGeom>
          <a:noFill/>
          <a:ln cap="flat" cmpd="sng" w="19050">
            <a:solidFill>
              <a:srgbClr val="FFFFFF"/>
            </a:solidFill>
            <a:prstDash val="solid"/>
            <a:round/>
            <a:headEnd len="sm" w="sm" type="none"/>
            <a:tailEnd len="sm" w="sm" type="none"/>
          </a:ln>
        </p:spPr>
      </p:pic>
      <p:pic>
        <p:nvPicPr>
          <p:cNvPr id="914" name="Google Shape;914;p79"/>
          <p:cNvPicPr preferRelativeResize="0"/>
          <p:nvPr/>
        </p:nvPicPr>
        <p:blipFill>
          <a:blip r:embed="rId5">
            <a:alphaModFix/>
          </a:blip>
          <a:stretch>
            <a:fillRect/>
          </a:stretch>
        </p:blipFill>
        <p:spPr>
          <a:xfrm>
            <a:off x="3708298" y="337009"/>
            <a:ext cx="2311414" cy="2254072"/>
          </a:xfrm>
          <a:prstGeom prst="rect">
            <a:avLst/>
          </a:prstGeom>
          <a:noFill/>
          <a:ln cap="flat" cmpd="sng" w="19050">
            <a:solidFill>
              <a:srgbClr val="FFFFFF"/>
            </a:solidFill>
            <a:prstDash val="solid"/>
            <a:round/>
            <a:headEnd len="sm" w="sm" type="none"/>
            <a:tailEnd len="sm" w="sm" type="none"/>
          </a:ln>
        </p:spPr>
      </p:pic>
      <p:pic>
        <p:nvPicPr>
          <p:cNvPr id="915" name="Google Shape;915;p79"/>
          <p:cNvPicPr preferRelativeResize="0"/>
          <p:nvPr/>
        </p:nvPicPr>
        <p:blipFill>
          <a:blip r:embed="rId6">
            <a:alphaModFix/>
          </a:blip>
          <a:stretch>
            <a:fillRect/>
          </a:stretch>
        </p:blipFill>
        <p:spPr>
          <a:xfrm>
            <a:off x="1304760" y="337009"/>
            <a:ext cx="2311414" cy="2254072"/>
          </a:xfrm>
          <a:prstGeom prst="rect">
            <a:avLst/>
          </a:prstGeom>
          <a:noFill/>
          <a:ln cap="flat" cmpd="sng" w="19050">
            <a:solidFill>
              <a:srgbClr val="FFFFFF"/>
            </a:solidFill>
            <a:prstDash val="solid"/>
            <a:round/>
            <a:headEnd len="sm" w="sm" type="none"/>
            <a:tailEnd len="sm" w="sm" type="none"/>
          </a:ln>
        </p:spPr>
      </p:pic>
      <p:pic>
        <p:nvPicPr>
          <p:cNvPr id="916" name="Google Shape;916;p79"/>
          <p:cNvPicPr preferRelativeResize="0"/>
          <p:nvPr/>
        </p:nvPicPr>
        <p:blipFill>
          <a:blip r:embed="rId7">
            <a:alphaModFix/>
          </a:blip>
          <a:stretch>
            <a:fillRect/>
          </a:stretch>
        </p:blipFill>
        <p:spPr>
          <a:xfrm>
            <a:off x="397550" y="2704825"/>
            <a:ext cx="7620151" cy="2254075"/>
          </a:xfrm>
          <a:prstGeom prst="rect">
            <a:avLst/>
          </a:prstGeom>
          <a:noFill/>
          <a:ln cap="flat" cmpd="sng" w="28575">
            <a:solidFill>
              <a:srgbClr val="000000"/>
            </a:solidFill>
            <a:prstDash val="solid"/>
            <a:round/>
            <a:headEnd len="sm" w="sm" type="none"/>
            <a:tailEnd len="sm" w="sm" type="none"/>
          </a:ln>
        </p:spPr>
      </p:pic>
      <p:sp>
        <p:nvSpPr>
          <p:cNvPr id="917" name="Google Shape;917;p79"/>
          <p:cNvSpPr txBox="1"/>
          <p:nvPr/>
        </p:nvSpPr>
        <p:spPr>
          <a:xfrm>
            <a:off x="5357975" y="3032725"/>
            <a:ext cx="2311500" cy="834900"/>
          </a:xfrm>
          <a:prstGeom prst="rect">
            <a:avLst/>
          </a:prstGeom>
          <a:solidFill>
            <a:srgbClr val="E3E3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00"/>
                </a:solidFill>
                <a:latin typeface="Oswald"/>
                <a:ea typeface="Oswald"/>
                <a:cs typeface="Oswald"/>
                <a:sym typeface="Oswald"/>
              </a:rPr>
              <a:t>It is implicit that they cannot be fat and professional.</a:t>
            </a:r>
            <a:endParaRPr sz="1000">
              <a:solidFill>
                <a:srgbClr val="000000"/>
              </a:solidFill>
              <a:latin typeface="Oswald"/>
              <a:ea typeface="Oswald"/>
              <a:cs typeface="Oswald"/>
              <a:sym typeface="Oswald"/>
            </a:endParaRPr>
          </a:p>
          <a:p>
            <a:pPr indent="0" lvl="0" marL="0" rtl="0" algn="ctr">
              <a:spcBef>
                <a:spcPts val="0"/>
              </a:spcBef>
              <a:spcAft>
                <a:spcPts val="0"/>
              </a:spcAft>
              <a:buNone/>
            </a:pPr>
            <a:r>
              <a:rPr lang="en" sz="1000">
                <a:solidFill>
                  <a:srgbClr val="000000"/>
                </a:solidFill>
                <a:latin typeface="Oswald"/>
                <a:ea typeface="Oswald"/>
                <a:cs typeface="Oswald"/>
                <a:sym typeface="Oswald"/>
              </a:rPr>
              <a:t>It would, though, accept better if I say “fuller figure” instead.</a:t>
            </a:r>
            <a:br>
              <a:rPr lang="en" sz="100">
                <a:solidFill>
                  <a:srgbClr val="000000"/>
                </a:solidFill>
                <a:latin typeface="Oswald"/>
                <a:ea typeface="Oswald"/>
                <a:cs typeface="Oswald"/>
                <a:sym typeface="Oswald"/>
              </a:rPr>
            </a:br>
            <a:endParaRPr sz="100">
              <a:solidFill>
                <a:srgbClr val="000000"/>
              </a:solidFill>
              <a:latin typeface="Oswald"/>
              <a:ea typeface="Oswald"/>
              <a:cs typeface="Oswald"/>
              <a:sym typeface="Oswald"/>
            </a:endParaRPr>
          </a:p>
        </p:txBody>
      </p:sp>
      <p:sp>
        <p:nvSpPr>
          <p:cNvPr id="918" name="Google Shape;918;p79"/>
          <p:cNvSpPr/>
          <p:nvPr/>
        </p:nvSpPr>
        <p:spPr>
          <a:xfrm>
            <a:off x="5280750" y="2962875"/>
            <a:ext cx="2346900" cy="801000"/>
          </a:xfrm>
          <a:prstGeom prst="rect">
            <a:avLst/>
          </a:prstGeom>
          <a:noFill/>
          <a:ln cap="flat" cmpd="sng" w="19050">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80"/>
          <p:cNvSpPr txBox="1"/>
          <p:nvPr/>
        </p:nvSpPr>
        <p:spPr>
          <a:xfrm>
            <a:off x="127450" y="134150"/>
            <a:ext cx="8175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P.S.: Image generation with genAI</a:t>
            </a:r>
            <a:endParaRPr sz="1900">
              <a:solidFill>
                <a:srgbClr val="F3F3F3"/>
              </a:solidFill>
              <a:latin typeface="Oswald"/>
              <a:ea typeface="Oswald"/>
              <a:cs typeface="Oswald"/>
              <a:sym typeface="Oswald"/>
            </a:endParaRPr>
          </a:p>
        </p:txBody>
      </p:sp>
      <p:sp>
        <p:nvSpPr>
          <p:cNvPr id="924" name="Google Shape;924;p80"/>
          <p:cNvSpPr txBox="1"/>
          <p:nvPr/>
        </p:nvSpPr>
        <p:spPr>
          <a:xfrm>
            <a:off x="237575" y="962175"/>
            <a:ext cx="11011500" cy="3621900"/>
          </a:xfrm>
          <a:prstGeom prst="rect">
            <a:avLst/>
          </a:prstGeom>
          <a:noFill/>
          <a:ln>
            <a:noFill/>
          </a:ln>
        </p:spPr>
        <p:txBody>
          <a:bodyPr anchorCtr="0" anchor="t" bIns="91425" lIns="91425" spcFirstLastPara="1" rIns="91425" wrap="square" tIns="91425">
            <a:spAutoFit/>
          </a:bodyPr>
          <a:lstStyle/>
          <a:p>
            <a:pPr indent="-317500" lvl="0" marL="774700" rtl="0" algn="l">
              <a:lnSpc>
                <a:spcPct val="115000"/>
              </a:lnSpc>
              <a:spcBef>
                <a:spcPts val="1400"/>
              </a:spcBef>
              <a:spcAft>
                <a:spcPts val="0"/>
              </a:spcAft>
              <a:buClr>
                <a:schemeClr val="lt1"/>
              </a:buClr>
              <a:buSzPts val="1400"/>
              <a:buAutoNum type="arabicPeriod"/>
            </a:pPr>
            <a:r>
              <a:rPr lang="en">
                <a:solidFill>
                  <a:schemeClr val="lt1"/>
                </a:solidFill>
                <a:latin typeface="Oswald"/>
                <a:ea typeface="Oswald"/>
                <a:cs typeface="Oswald"/>
                <a:sym typeface="Oswald"/>
              </a:rPr>
              <a:t>Use AI to create works that are sufficiently different from existing works</a:t>
            </a:r>
            <a:endParaRPr>
              <a:solidFill>
                <a:schemeClr val="lt1"/>
              </a:solidFill>
              <a:latin typeface="Oswald"/>
              <a:ea typeface="Oswald"/>
              <a:cs typeface="Oswald"/>
              <a:sym typeface="Oswald"/>
            </a:endParaRPr>
          </a:p>
          <a:p>
            <a:pPr indent="-317500" lvl="1" marL="914400" rtl="0" algn="l">
              <a:lnSpc>
                <a:spcPct val="115000"/>
              </a:lnSpc>
              <a:spcBef>
                <a:spcPts val="0"/>
              </a:spcBef>
              <a:spcAft>
                <a:spcPts val="0"/>
              </a:spcAft>
              <a:buClr>
                <a:schemeClr val="lt1"/>
              </a:buClr>
              <a:buSzPts val="1400"/>
              <a:buChar char="●"/>
            </a:pPr>
            <a:r>
              <a:rPr lang="en">
                <a:solidFill>
                  <a:schemeClr val="lt1"/>
                </a:solidFill>
                <a:latin typeface="Oswald"/>
                <a:ea typeface="Oswald"/>
                <a:cs typeface="Oswald"/>
                <a:sym typeface="Oswald"/>
              </a:rPr>
              <a:t>Use different datasets (when possible)</a:t>
            </a:r>
            <a:endParaRPr>
              <a:solidFill>
                <a:schemeClr val="lt1"/>
              </a:solidFill>
              <a:latin typeface="Oswald"/>
              <a:ea typeface="Oswald"/>
              <a:cs typeface="Oswald"/>
              <a:sym typeface="Oswald"/>
            </a:endParaRPr>
          </a:p>
          <a:p>
            <a:pPr indent="-317500" lvl="1" marL="914400" rtl="0" algn="l">
              <a:lnSpc>
                <a:spcPct val="115000"/>
              </a:lnSpc>
              <a:spcBef>
                <a:spcPts val="0"/>
              </a:spcBef>
              <a:spcAft>
                <a:spcPts val="0"/>
              </a:spcAft>
              <a:buClr>
                <a:schemeClr val="lt1"/>
              </a:buClr>
              <a:buSzPts val="1400"/>
              <a:buChar char="●"/>
            </a:pPr>
            <a:r>
              <a:rPr lang="en">
                <a:solidFill>
                  <a:schemeClr val="lt1"/>
                </a:solidFill>
                <a:latin typeface="Oswald"/>
                <a:ea typeface="Oswald"/>
                <a:cs typeface="Oswald"/>
                <a:sym typeface="Oswald"/>
              </a:rPr>
              <a:t>Care about prompting</a:t>
            </a:r>
            <a:br>
              <a:rPr lang="en">
                <a:solidFill>
                  <a:schemeClr val="lt1"/>
                </a:solidFill>
                <a:latin typeface="Oswald"/>
                <a:ea typeface="Oswald"/>
                <a:cs typeface="Oswald"/>
                <a:sym typeface="Oswald"/>
              </a:rPr>
            </a:br>
            <a:endParaRPr>
              <a:solidFill>
                <a:schemeClr val="lt1"/>
              </a:solidFill>
              <a:latin typeface="Oswald"/>
              <a:ea typeface="Oswald"/>
              <a:cs typeface="Oswald"/>
              <a:sym typeface="Oswald"/>
            </a:endParaRPr>
          </a:p>
          <a:p>
            <a:pPr indent="-317500" lvl="0" marL="774700" rtl="0" algn="l">
              <a:lnSpc>
                <a:spcPct val="115000"/>
              </a:lnSpc>
              <a:spcBef>
                <a:spcPts val="0"/>
              </a:spcBef>
              <a:spcAft>
                <a:spcPts val="0"/>
              </a:spcAft>
              <a:buClr>
                <a:schemeClr val="lt1"/>
              </a:buClr>
              <a:buSzPts val="1400"/>
              <a:buAutoNum type="arabicPeriod"/>
            </a:pPr>
            <a:r>
              <a:rPr lang="en">
                <a:solidFill>
                  <a:schemeClr val="lt1"/>
                </a:solidFill>
                <a:latin typeface="Oswald"/>
                <a:ea typeface="Oswald"/>
                <a:cs typeface="Oswald"/>
                <a:sym typeface="Oswald"/>
              </a:rPr>
              <a:t>Use AI to assist in the creative process rather than replacing it!</a:t>
            </a:r>
            <a:endParaRPr>
              <a:solidFill>
                <a:schemeClr val="lt1"/>
              </a:solidFill>
              <a:latin typeface="Oswald"/>
              <a:ea typeface="Oswald"/>
              <a:cs typeface="Oswald"/>
              <a:sym typeface="Oswald"/>
            </a:endParaRPr>
          </a:p>
          <a:p>
            <a:pPr indent="-317500" lvl="1" marL="914400" rtl="0" algn="l">
              <a:lnSpc>
                <a:spcPct val="115000"/>
              </a:lnSpc>
              <a:spcBef>
                <a:spcPts val="0"/>
              </a:spcBef>
              <a:spcAft>
                <a:spcPts val="0"/>
              </a:spcAft>
              <a:buClr>
                <a:schemeClr val="lt1"/>
              </a:buClr>
              <a:buSzPts val="1400"/>
              <a:buChar char="●"/>
            </a:pPr>
            <a:r>
              <a:rPr lang="en">
                <a:solidFill>
                  <a:schemeClr val="lt1"/>
                </a:solidFill>
                <a:latin typeface="Oswald"/>
                <a:ea typeface="Oswald"/>
                <a:cs typeface="Oswald"/>
                <a:sym typeface="Oswald"/>
              </a:rPr>
              <a:t>Generate ideas and inspiration</a:t>
            </a:r>
            <a:br>
              <a:rPr lang="en">
                <a:solidFill>
                  <a:schemeClr val="lt1"/>
                </a:solidFill>
                <a:latin typeface="Oswald"/>
                <a:ea typeface="Oswald"/>
                <a:cs typeface="Oswald"/>
                <a:sym typeface="Oswald"/>
              </a:rPr>
            </a:br>
            <a:endParaRPr>
              <a:solidFill>
                <a:schemeClr val="lt1"/>
              </a:solidFill>
              <a:latin typeface="Oswald"/>
              <a:ea typeface="Oswald"/>
              <a:cs typeface="Oswald"/>
              <a:sym typeface="Oswald"/>
            </a:endParaRPr>
          </a:p>
          <a:p>
            <a:pPr indent="-317500" lvl="0" marL="774700" rtl="0" algn="l">
              <a:lnSpc>
                <a:spcPct val="115000"/>
              </a:lnSpc>
              <a:spcBef>
                <a:spcPts val="0"/>
              </a:spcBef>
              <a:spcAft>
                <a:spcPts val="0"/>
              </a:spcAft>
              <a:buClr>
                <a:schemeClr val="lt1"/>
              </a:buClr>
              <a:buSzPts val="1400"/>
              <a:buAutoNum type="arabicPeriod"/>
            </a:pPr>
            <a:r>
              <a:rPr lang="en">
                <a:solidFill>
                  <a:schemeClr val="lt1"/>
                </a:solidFill>
                <a:latin typeface="Oswald"/>
                <a:ea typeface="Oswald"/>
                <a:cs typeface="Oswald"/>
                <a:sym typeface="Oswald"/>
              </a:rPr>
              <a:t>Be transparent</a:t>
            </a:r>
            <a:endParaRPr>
              <a:solidFill>
                <a:schemeClr val="lt1"/>
              </a:solidFill>
              <a:latin typeface="Oswald"/>
              <a:ea typeface="Oswald"/>
              <a:cs typeface="Oswald"/>
              <a:sym typeface="Oswald"/>
            </a:endParaRPr>
          </a:p>
          <a:p>
            <a:pPr indent="-317500" lvl="1" marL="914400" rtl="0" algn="l">
              <a:lnSpc>
                <a:spcPct val="115000"/>
              </a:lnSpc>
              <a:spcBef>
                <a:spcPts val="0"/>
              </a:spcBef>
              <a:spcAft>
                <a:spcPts val="0"/>
              </a:spcAft>
              <a:buClr>
                <a:schemeClr val="lt1"/>
              </a:buClr>
              <a:buSzPts val="1400"/>
              <a:buChar char="●"/>
            </a:pPr>
            <a:r>
              <a:rPr lang="en">
                <a:solidFill>
                  <a:schemeClr val="lt1"/>
                </a:solidFill>
                <a:latin typeface="Oswald"/>
                <a:ea typeface="Oswald"/>
                <a:cs typeface="Oswald"/>
                <a:sym typeface="Oswald"/>
              </a:rPr>
              <a:t>Disclaim you have it and which one	</a:t>
            </a:r>
            <a:br>
              <a:rPr lang="en">
                <a:solidFill>
                  <a:schemeClr val="lt1"/>
                </a:solidFill>
                <a:latin typeface="Oswald"/>
                <a:ea typeface="Oswald"/>
                <a:cs typeface="Oswald"/>
                <a:sym typeface="Oswald"/>
              </a:rPr>
            </a:br>
            <a:endParaRPr>
              <a:solidFill>
                <a:schemeClr val="lt1"/>
              </a:solidFill>
              <a:latin typeface="Oswald"/>
              <a:ea typeface="Oswald"/>
              <a:cs typeface="Oswald"/>
              <a:sym typeface="Oswald"/>
            </a:endParaRPr>
          </a:p>
          <a:p>
            <a:pPr indent="-317500" lvl="0" marL="774700" rtl="0" algn="l">
              <a:lnSpc>
                <a:spcPct val="115000"/>
              </a:lnSpc>
              <a:spcBef>
                <a:spcPts val="0"/>
              </a:spcBef>
              <a:spcAft>
                <a:spcPts val="0"/>
              </a:spcAft>
              <a:buClr>
                <a:schemeClr val="lt1"/>
              </a:buClr>
              <a:buSzPts val="1400"/>
              <a:buAutoNum type="arabicPeriod"/>
            </a:pPr>
            <a:r>
              <a:rPr lang="en">
                <a:solidFill>
                  <a:schemeClr val="lt1"/>
                </a:solidFill>
                <a:latin typeface="Oswald"/>
                <a:ea typeface="Oswald"/>
                <a:cs typeface="Oswald"/>
                <a:sym typeface="Oswald"/>
              </a:rPr>
              <a:t>Be mindful </a:t>
            </a:r>
            <a:endParaRPr>
              <a:solidFill>
                <a:schemeClr val="lt1"/>
              </a:solidFill>
              <a:latin typeface="Oswald"/>
              <a:ea typeface="Oswald"/>
              <a:cs typeface="Oswald"/>
              <a:sym typeface="Oswald"/>
            </a:endParaRPr>
          </a:p>
          <a:p>
            <a:pPr indent="-317500" lvl="1" marL="914400" rtl="0" algn="l">
              <a:lnSpc>
                <a:spcPct val="115000"/>
              </a:lnSpc>
              <a:spcBef>
                <a:spcPts val="0"/>
              </a:spcBef>
              <a:spcAft>
                <a:spcPts val="0"/>
              </a:spcAft>
              <a:buClr>
                <a:schemeClr val="lt1"/>
              </a:buClr>
              <a:buSzPts val="1400"/>
              <a:buChar char="●"/>
            </a:pPr>
            <a:r>
              <a:rPr lang="en">
                <a:solidFill>
                  <a:schemeClr val="lt1"/>
                </a:solidFill>
                <a:latin typeface="Oswald"/>
                <a:ea typeface="Oswald"/>
                <a:cs typeface="Oswald"/>
                <a:sym typeface="Oswald"/>
              </a:rPr>
              <a:t>When utilizing artist’s name</a:t>
            </a:r>
            <a:endParaRPr>
              <a:solidFill>
                <a:schemeClr val="lt1"/>
              </a:solidFill>
              <a:latin typeface="Oswald"/>
              <a:ea typeface="Oswald"/>
              <a:cs typeface="Oswald"/>
              <a:sym typeface="Oswald"/>
            </a:endParaRPr>
          </a:p>
          <a:p>
            <a:pPr indent="-317500" lvl="1" marL="914400" rtl="0" algn="l">
              <a:lnSpc>
                <a:spcPct val="115000"/>
              </a:lnSpc>
              <a:spcBef>
                <a:spcPts val="0"/>
              </a:spcBef>
              <a:spcAft>
                <a:spcPts val="0"/>
              </a:spcAft>
              <a:buClr>
                <a:schemeClr val="lt1"/>
              </a:buClr>
              <a:buSzPts val="1400"/>
              <a:buChar char="●"/>
            </a:pPr>
            <a:r>
              <a:rPr lang="en">
                <a:solidFill>
                  <a:schemeClr val="lt1"/>
                </a:solidFill>
                <a:latin typeface="Oswald"/>
                <a:ea typeface="Oswald"/>
                <a:cs typeface="Oswald"/>
                <a:sym typeface="Oswald"/>
              </a:rPr>
              <a:t>When citing other’s creations</a:t>
            </a:r>
            <a:endParaRPr>
              <a:solidFill>
                <a:schemeClr val="lt1"/>
              </a:solidFill>
              <a:latin typeface="Oswald"/>
              <a:ea typeface="Oswald"/>
              <a:cs typeface="Oswald"/>
              <a:sym typeface="Oswald"/>
            </a:endParaRPr>
          </a:p>
          <a:p>
            <a:pPr indent="-317500" lvl="1" marL="914400" rtl="0" algn="l">
              <a:lnSpc>
                <a:spcPct val="115000"/>
              </a:lnSpc>
              <a:spcBef>
                <a:spcPts val="0"/>
              </a:spcBef>
              <a:spcAft>
                <a:spcPts val="0"/>
              </a:spcAft>
              <a:buClr>
                <a:schemeClr val="lt1"/>
              </a:buClr>
              <a:buSzPts val="1400"/>
              <a:buChar char="●"/>
            </a:pPr>
            <a:r>
              <a:rPr lang="en">
                <a:solidFill>
                  <a:schemeClr val="lt1"/>
                </a:solidFill>
                <a:latin typeface="Oswald"/>
                <a:ea typeface="Oswald"/>
                <a:cs typeface="Oswald"/>
                <a:sym typeface="Oswald"/>
              </a:rPr>
              <a:t>Don’t mention or upload works that are copyrighted</a:t>
            </a:r>
            <a:endParaRPr>
              <a:solidFill>
                <a:schemeClr val="lt1"/>
              </a:solidFill>
              <a:latin typeface="Oswald"/>
              <a:ea typeface="Oswald"/>
              <a:cs typeface="Oswald"/>
              <a:sym typeface="Oswa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81"/>
          <p:cNvSpPr txBox="1"/>
          <p:nvPr/>
        </p:nvSpPr>
        <p:spPr>
          <a:xfrm>
            <a:off x="0" y="1164125"/>
            <a:ext cx="8956500" cy="29481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1400"/>
              </a:spcBef>
              <a:spcAft>
                <a:spcPts val="0"/>
              </a:spcAft>
              <a:buClr>
                <a:schemeClr val="lt1"/>
              </a:buClr>
              <a:buSzPts val="1450"/>
              <a:buFont typeface="Oswald"/>
              <a:buAutoNum type="arabicPeriod" startAt="5"/>
            </a:pPr>
            <a:r>
              <a:rPr lang="en">
                <a:solidFill>
                  <a:schemeClr val="lt1"/>
                </a:solidFill>
                <a:latin typeface="Oswald"/>
                <a:ea typeface="Oswald"/>
                <a:cs typeface="Oswald"/>
                <a:sym typeface="Oswald"/>
              </a:rPr>
              <a:t>Check the policies and terms of service</a:t>
            </a:r>
            <a:endParaRPr>
              <a:solidFill>
                <a:schemeClr val="lt1"/>
              </a:solidFill>
              <a:latin typeface="Oswald"/>
              <a:ea typeface="Oswald"/>
              <a:cs typeface="Oswald"/>
              <a:sym typeface="Oswald"/>
            </a:endParaRPr>
          </a:p>
          <a:p>
            <a:pPr indent="-320675" lvl="1" marL="914400" rtl="0" algn="l">
              <a:lnSpc>
                <a:spcPct val="115000"/>
              </a:lnSpc>
              <a:spcBef>
                <a:spcPts val="0"/>
              </a:spcBef>
              <a:spcAft>
                <a:spcPts val="0"/>
              </a:spcAft>
              <a:buClr>
                <a:schemeClr val="lt1"/>
              </a:buClr>
              <a:buSzPts val="1450"/>
              <a:buFont typeface="Oswald"/>
              <a:buChar char="●"/>
            </a:pPr>
            <a:r>
              <a:rPr lang="en">
                <a:solidFill>
                  <a:schemeClr val="lt1"/>
                </a:solidFill>
                <a:latin typeface="Oswald"/>
                <a:ea typeface="Oswald"/>
                <a:cs typeface="Oswald"/>
                <a:sym typeface="Oswald"/>
              </a:rPr>
              <a:t>they constantly update</a:t>
            </a:r>
            <a:br>
              <a:rPr lang="en">
                <a:solidFill>
                  <a:schemeClr val="lt1"/>
                </a:solidFill>
                <a:latin typeface="Oswald"/>
                <a:ea typeface="Oswald"/>
                <a:cs typeface="Oswald"/>
                <a:sym typeface="Oswald"/>
              </a:rPr>
            </a:br>
            <a:endParaRPr>
              <a:solidFill>
                <a:schemeClr val="lt1"/>
              </a:solidFill>
              <a:latin typeface="Oswald"/>
              <a:ea typeface="Oswald"/>
              <a:cs typeface="Oswald"/>
              <a:sym typeface="Oswald"/>
            </a:endParaRPr>
          </a:p>
          <a:p>
            <a:pPr indent="-320675" lvl="0" marL="457200" rtl="0" algn="l">
              <a:lnSpc>
                <a:spcPct val="115000"/>
              </a:lnSpc>
              <a:spcBef>
                <a:spcPts val="0"/>
              </a:spcBef>
              <a:spcAft>
                <a:spcPts val="0"/>
              </a:spcAft>
              <a:buClr>
                <a:schemeClr val="lt1"/>
              </a:buClr>
              <a:buSzPts val="1450"/>
              <a:buFont typeface="Oswald"/>
              <a:buAutoNum type="arabicPeriod" startAt="5"/>
            </a:pPr>
            <a:r>
              <a:rPr lang="en">
                <a:solidFill>
                  <a:schemeClr val="lt1"/>
                </a:solidFill>
                <a:latin typeface="Oswald"/>
                <a:ea typeface="Oswald"/>
                <a:cs typeface="Oswald"/>
                <a:sym typeface="Oswald"/>
              </a:rPr>
              <a:t>Use reverse image search </a:t>
            </a:r>
            <a:endParaRPr>
              <a:solidFill>
                <a:schemeClr val="lt1"/>
              </a:solidFill>
              <a:latin typeface="Oswald"/>
              <a:ea typeface="Oswald"/>
              <a:cs typeface="Oswald"/>
              <a:sym typeface="Oswald"/>
            </a:endParaRPr>
          </a:p>
          <a:p>
            <a:pPr indent="-320675" lvl="1" marL="914400" rtl="0" algn="l">
              <a:lnSpc>
                <a:spcPct val="115000"/>
              </a:lnSpc>
              <a:spcBef>
                <a:spcPts val="0"/>
              </a:spcBef>
              <a:spcAft>
                <a:spcPts val="0"/>
              </a:spcAft>
              <a:buClr>
                <a:schemeClr val="lt1"/>
              </a:buClr>
              <a:buSzPts val="1450"/>
              <a:buFont typeface="Oswald"/>
              <a:buChar char="●"/>
            </a:pPr>
            <a:r>
              <a:rPr lang="en">
                <a:solidFill>
                  <a:schemeClr val="lt1"/>
                </a:solidFill>
                <a:latin typeface="Oswald"/>
                <a:ea typeface="Oswald"/>
                <a:cs typeface="Oswald"/>
                <a:sym typeface="Oswald"/>
              </a:rPr>
              <a:t>Verify references</a:t>
            </a:r>
            <a:br>
              <a:rPr lang="en">
                <a:solidFill>
                  <a:schemeClr val="lt1"/>
                </a:solidFill>
                <a:latin typeface="Oswald"/>
                <a:ea typeface="Oswald"/>
                <a:cs typeface="Oswald"/>
                <a:sym typeface="Oswald"/>
              </a:rPr>
            </a:br>
            <a:endParaRPr>
              <a:solidFill>
                <a:schemeClr val="lt1"/>
              </a:solidFill>
              <a:latin typeface="Oswald"/>
              <a:ea typeface="Oswald"/>
              <a:cs typeface="Oswald"/>
              <a:sym typeface="Oswald"/>
            </a:endParaRPr>
          </a:p>
          <a:p>
            <a:pPr indent="-320675" lvl="0" marL="457200" rtl="0" algn="l">
              <a:lnSpc>
                <a:spcPct val="115000"/>
              </a:lnSpc>
              <a:spcBef>
                <a:spcPts val="0"/>
              </a:spcBef>
              <a:spcAft>
                <a:spcPts val="0"/>
              </a:spcAft>
              <a:buClr>
                <a:schemeClr val="lt1"/>
              </a:buClr>
              <a:buSzPts val="1450"/>
              <a:buFont typeface="Oswald"/>
              <a:buAutoNum type="arabicPeriod" startAt="5"/>
            </a:pPr>
            <a:r>
              <a:rPr lang="en">
                <a:solidFill>
                  <a:schemeClr val="lt1"/>
                </a:solidFill>
                <a:latin typeface="Oswald"/>
                <a:ea typeface="Oswald"/>
                <a:cs typeface="Oswald"/>
                <a:sym typeface="Oswald"/>
              </a:rPr>
              <a:t>Save the prompts</a:t>
            </a:r>
            <a:endParaRPr>
              <a:solidFill>
                <a:schemeClr val="lt1"/>
              </a:solidFill>
              <a:latin typeface="Oswald"/>
              <a:ea typeface="Oswald"/>
              <a:cs typeface="Oswald"/>
              <a:sym typeface="Oswald"/>
            </a:endParaRPr>
          </a:p>
          <a:p>
            <a:pPr indent="-320675" lvl="1" marL="914400" rtl="0" algn="l">
              <a:lnSpc>
                <a:spcPct val="115000"/>
              </a:lnSpc>
              <a:spcBef>
                <a:spcPts val="0"/>
              </a:spcBef>
              <a:spcAft>
                <a:spcPts val="0"/>
              </a:spcAft>
              <a:buClr>
                <a:schemeClr val="lt1"/>
              </a:buClr>
              <a:buSzPts val="1450"/>
              <a:buFont typeface="Oswald"/>
              <a:buChar char="●"/>
            </a:pPr>
            <a:r>
              <a:rPr lang="en">
                <a:solidFill>
                  <a:schemeClr val="lt1"/>
                </a:solidFill>
                <a:latin typeface="Oswald"/>
                <a:ea typeface="Oswald"/>
                <a:cs typeface="Oswald"/>
                <a:sym typeface="Oswald"/>
              </a:rPr>
              <a:t>Save as image metadata </a:t>
            </a:r>
            <a:br>
              <a:rPr lang="en">
                <a:solidFill>
                  <a:schemeClr val="lt1"/>
                </a:solidFill>
                <a:latin typeface="Oswald"/>
                <a:ea typeface="Oswald"/>
                <a:cs typeface="Oswald"/>
                <a:sym typeface="Oswald"/>
              </a:rPr>
            </a:br>
            <a:endParaRPr>
              <a:solidFill>
                <a:schemeClr val="lt1"/>
              </a:solidFill>
              <a:latin typeface="Oswald"/>
              <a:ea typeface="Oswald"/>
              <a:cs typeface="Oswald"/>
              <a:sym typeface="Oswald"/>
            </a:endParaRPr>
          </a:p>
          <a:p>
            <a:pPr indent="-320675" lvl="0" marL="457200" rtl="0" algn="l">
              <a:lnSpc>
                <a:spcPct val="115000"/>
              </a:lnSpc>
              <a:spcBef>
                <a:spcPts val="0"/>
              </a:spcBef>
              <a:spcAft>
                <a:spcPts val="0"/>
              </a:spcAft>
              <a:buClr>
                <a:schemeClr val="lt1"/>
              </a:buClr>
              <a:buSzPts val="1450"/>
              <a:buFont typeface="Oswald"/>
              <a:buAutoNum type="arabicPeriod" startAt="5"/>
            </a:pPr>
            <a:r>
              <a:rPr lang="en">
                <a:solidFill>
                  <a:schemeClr val="lt1"/>
                </a:solidFill>
                <a:latin typeface="Oswald"/>
                <a:ea typeface="Oswald"/>
                <a:cs typeface="Oswald"/>
                <a:sym typeface="Oswald"/>
              </a:rPr>
              <a:t>Avoid very general suggestions</a:t>
            </a:r>
            <a:endParaRPr>
              <a:solidFill>
                <a:schemeClr val="lt1"/>
              </a:solidFill>
              <a:latin typeface="Oswald"/>
              <a:ea typeface="Oswald"/>
              <a:cs typeface="Oswald"/>
              <a:sym typeface="Oswald"/>
            </a:endParaRPr>
          </a:p>
          <a:p>
            <a:pPr indent="-320675" lvl="2" marL="1371600" rtl="0" algn="l">
              <a:lnSpc>
                <a:spcPct val="115000"/>
              </a:lnSpc>
              <a:spcBef>
                <a:spcPts val="0"/>
              </a:spcBef>
              <a:spcAft>
                <a:spcPts val="0"/>
              </a:spcAft>
              <a:buClr>
                <a:schemeClr val="lt1"/>
              </a:buClr>
              <a:buSzPts val="1450"/>
              <a:buFont typeface="Oswald"/>
              <a:buAutoNum type="romanLcPeriod"/>
            </a:pPr>
            <a:r>
              <a:rPr lang="en">
                <a:solidFill>
                  <a:schemeClr val="lt1"/>
                </a:solidFill>
                <a:latin typeface="Oswald"/>
                <a:ea typeface="Oswald"/>
                <a:cs typeface="Oswald"/>
                <a:sym typeface="Oswald"/>
              </a:rPr>
              <a:t>Do not reinforce biases</a:t>
            </a:r>
            <a:endParaRPr>
              <a:solidFill>
                <a:schemeClr val="lt1"/>
              </a:solidFill>
              <a:latin typeface="Oswald"/>
              <a:ea typeface="Oswald"/>
              <a:cs typeface="Oswald"/>
              <a:sym typeface="Oswald"/>
            </a:endParaRPr>
          </a:p>
        </p:txBody>
      </p:sp>
      <p:sp>
        <p:nvSpPr>
          <p:cNvPr id="930" name="Google Shape;930;p81"/>
          <p:cNvSpPr txBox="1"/>
          <p:nvPr/>
        </p:nvSpPr>
        <p:spPr>
          <a:xfrm>
            <a:off x="127450" y="134150"/>
            <a:ext cx="8175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P.S.: Image generation with genAI</a:t>
            </a:r>
            <a:endParaRPr sz="1900">
              <a:solidFill>
                <a:srgbClr val="F3F3F3"/>
              </a:solidFill>
              <a:latin typeface="Oswald"/>
              <a:ea typeface="Oswald"/>
              <a:cs typeface="Oswald"/>
              <a:sym typeface="Oswa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4" name="Shape 934"/>
        <p:cNvGrpSpPr/>
        <p:nvPr/>
      </p:nvGrpSpPr>
      <p:grpSpPr>
        <a:xfrm>
          <a:off x="0" y="0"/>
          <a:ext cx="0" cy="0"/>
          <a:chOff x="0" y="0"/>
          <a:chExt cx="0" cy="0"/>
        </a:xfrm>
      </p:grpSpPr>
      <p:sp>
        <p:nvSpPr>
          <p:cNvPr id="935" name="Google Shape;935;p82"/>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936" name="Google Shape;936;p82"/>
          <p:cNvSpPr txBox="1"/>
          <p:nvPr/>
        </p:nvSpPr>
        <p:spPr>
          <a:xfrm>
            <a:off x="323650" y="1276100"/>
            <a:ext cx="44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prompt</a:t>
            </a:r>
            <a:r>
              <a:rPr lang="en" sz="1800">
                <a:solidFill>
                  <a:srgbClr val="FE7538"/>
                </a:solidFill>
                <a:latin typeface="Oswald"/>
                <a:ea typeface="Oswald"/>
                <a:cs typeface="Oswald"/>
                <a:sym typeface="Oswald"/>
              </a:rPr>
              <a:t>: </a:t>
            </a:r>
            <a:r>
              <a:rPr lang="en" sz="1800">
                <a:solidFill>
                  <a:srgbClr val="F3F3F3"/>
                </a:solidFill>
                <a:latin typeface="Oswald"/>
                <a:ea typeface="Oswald"/>
                <a:cs typeface="Oswald"/>
                <a:sym typeface="Oswald"/>
              </a:rPr>
              <a:t>write about a family where there is one doctor one primary school teacher and 2 children</a:t>
            </a:r>
            <a:endParaRPr sz="1800">
              <a:solidFill>
                <a:srgbClr val="F3F3F3"/>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p:nvPr/>
        </p:nvSpPr>
        <p:spPr>
          <a:xfrm>
            <a:off x="0" y="0"/>
            <a:ext cx="3632100" cy="5143500"/>
          </a:xfrm>
          <a:prstGeom prst="rect">
            <a:avLst/>
          </a:prstGeom>
          <a:solidFill>
            <a:srgbClr val="7259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7" name="Google Shape;167;p20"/>
          <p:cNvPicPr preferRelativeResize="0"/>
          <p:nvPr/>
        </p:nvPicPr>
        <p:blipFill rotWithShape="1">
          <a:blip r:embed="rId3">
            <a:alphaModFix/>
          </a:blip>
          <a:srcRect b="5433" l="0" r="0" t="2941"/>
          <a:stretch/>
        </p:blipFill>
        <p:spPr>
          <a:xfrm>
            <a:off x="3530600" y="0"/>
            <a:ext cx="5613399" cy="5143501"/>
          </a:xfrm>
          <a:prstGeom prst="rect">
            <a:avLst/>
          </a:prstGeom>
          <a:noFill/>
          <a:ln>
            <a:noFill/>
          </a:ln>
          <a:effectLst>
            <a:outerShdw blurRad="57150" rotWithShape="0" algn="bl" dir="11040000" dist="19050">
              <a:srgbClr val="000000">
                <a:alpha val="50000"/>
              </a:srgbClr>
            </a:outerShdw>
          </a:effectLst>
        </p:spPr>
      </p:pic>
      <p:sp>
        <p:nvSpPr>
          <p:cNvPr id="168" name="Google Shape;168;p20"/>
          <p:cNvSpPr txBox="1"/>
          <p:nvPr/>
        </p:nvSpPr>
        <p:spPr>
          <a:xfrm>
            <a:off x="7378700" y="4789500"/>
            <a:ext cx="1765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B7B7B7"/>
                </a:solidFill>
              </a:rPr>
              <a:t>@vectorpouchon freepik</a:t>
            </a:r>
            <a:endParaRPr>
              <a:solidFill>
                <a:srgbClr val="B7B7B7"/>
              </a:solidFill>
            </a:endParaRPr>
          </a:p>
        </p:txBody>
      </p:sp>
      <p:sp>
        <p:nvSpPr>
          <p:cNvPr id="169" name="Google Shape;169;p20"/>
          <p:cNvSpPr txBox="1"/>
          <p:nvPr/>
        </p:nvSpPr>
        <p:spPr>
          <a:xfrm>
            <a:off x="0" y="1210350"/>
            <a:ext cx="3530700" cy="1108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3F3F3"/>
                </a:solidFill>
                <a:latin typeface="Oswald"/>
                <a:ea typeface="Oswald"/>
                <a:cs typeface="Oswald"/>
                <a:sym typeface="Oswald"/>
              </a:rPr>
              <a:t>We’ll teach you</a:t>
            </a:r>
            <a:br>
              <a:rPr lang="en" sz="3000">
                <a:solidFill>
                  <a:srgbClr val="F3F3F3"/>
                </a:solidFill>
                <a:latin typeface="Oswald"/>
                <a:ea typeface="Oswald"/>
                <a:cs typeface="Oswald"/>
                <a:sym typeface="Oswald"/>
              </a:rPr>
            </a:br>
            <a:r>
              <a:rPr lang="en" sz="3000">
                <a:solidFill>
                  <a:srgbClr val="F3F3F3"/>
                </a:solidFill>
                <a:latin typeface="Oswald"/>
                <a:ea typeface="Oswald"/>
                <a:cs typeface="Oswald"/>
                <a:sym typeface="Oswald"/>
              </a:rPr>
              <a:t>how to drive</a:t>
            </a:r>
            <a:endParaRPr sz="3000">
              <a:solidFill>
                <a:srgbClr val="F3F3F3"/>
              </a:solidFill>
              <a:latin typeface="Oswald"/>
              <a:ea typeface="Oswald"/>
              <a:cs typeface="Oswald"/>
              <a:sym typeface="Oswald"/>
            </a:endParaRPr>
          </a:p>
        </p:txBody>
      </p:sp>
      <p:sp>
        <p:nvSpPr>
          <p:cNvPr id="170" name="Google Shape;170;p20"/>
          <p:cNvSpPr txBox="1"/>
          <p:nvPr/>
        </p:nvSpPr>
        <p:spPr>
          <a:xfrm>
            <a:off x="0" y="2394750"/>
            <a:ext cx="35307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3F3F3"/>
                </a:solidFill>
                <a:latin typeface="Oswald"/>
                <a:ea typeface="Oswald"/>
                <a:cs typeface="Oswald"/>
                <a:sym typeface="Oswald"/>
              </a:rPr>
              <a:t>Not how to build a car</a:t>
            </a:r>
            <a:endParaRPr sz="3000">
              <a:solidFill>
                <a:srgbClr val="F3F3F3"/>
              </a:solidFill>
              <a:latin typeface="Oswald"/>
              <a:ea typeface="Oswald"/>
              <a:cs typeface="Oswald"/>
              <a:sym typeface="Oswa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0" name="Shape 940"/>
        <p:cNvGrpSpPr/>
        <p:nvPr/>
      </p:nvGrpSpPr>
      <p:grpSpPr>
        <a:xfrm>
          <a:off x="0" y="0"/>
          <a:ext cx="0" cy="0"/>
          <a:chOff x="0" y="0"/>
          <a:chExt cx="0" cy="0"/>
        </a:xfrm>
      </p:grpSpPr>
      <p:sp>
        <p:nvSpPr>
          <p:cNvPr id="941" name="Google Shape;941;p83"/>
          <p:cNvSpPr/>
          <p:nvPr/>
        </p:nvSpPr>
        <p:spPr>
          <a:xfrm>
            <a:off x="393600" y="2235625"/>
            <a:ext cx="7108200" cy="21717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2" name="Google Shape;942;p83"/>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943" name="Google Shape;943;p83"/>
          <p:cNvSpPr txBox="1"/>
          <p:nvPr/>
        </p:nvSpPr>
        <p:spPr>
          <a:xfrm>
            <a:off x="323650" y="1276100"/>
            <a:ext cx="44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 asked: </a:t>
            </a:r>
            <a:r>
              <a:rPr lang="en" sz="1800">
                <a:solidFill>
                  <a:srgbClr val="F3F3F3"/>
                </a:solidFill>
                <a:latin typeface="Oswald"/>
                <a:ea typeface="Oswald"/>
                <a:cs typeface="Oswald"/>
                <a:sym typeface="Oswald"/>
              </a:rPr>
              <a:t>write about a family where there is one doctor one primary school teacher and 2 children</a:t>
            </a:r>
            <a:endParaRPr sz="1800">
              <a:solidFill>
                <a:srgbClr val="F3F3F3"/>
              </a:solidFill>
              <a:latin typeface="Oswald"/>
              <a:ea typeface="Oswald"/>
              <a:cs typeface="Oswald"/>
              <a:sym typeface="Oswald"/>
            </a:endParaRPr>
          </a:p>
        </p:txBody>
      </p:sp>
      <p:sp>
        <p:nvSpPr>
          <p:cNvPr id="944" name="Google Shape;944;p83"/>
          <p:cNvSpPr txBox="1"/>
          <p:nvPr/>
        </p:nvSpPr>
        <p:spPr>
          <a:xfrm>
            <a:off x="442575" y="2256600"/>
            <a:ext cx="68451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rgbClr val="000000"/>
                </a:solidFill>
                <a:latin typeface="Oswald"/>
                <a:ea typeface="Oswald"/>
                <a:cs typeface="Oswald"/>
                <a:sym typeface="Oswald"/>
              </a:rPr>
              <a:t>The Patel family lived in a charming house with a white picket fence. </a:t>
            </a:r>
            <a:r>
              <a:rPr lang="en" sz="1700">
                <a:solidFill>
                  <a:srgbClr val="0097A7"/>
                </a:solidFill>
                <a:latin typeface="Oswald"/>
                <a:ea typeface="Oswald"/>
                <a:cs typeface="Oswald"/>
                <a:sym typeface="Oswald"/>
              </a:rPr>
              <a:t>Dr. Raj Patel</a:t>
            </a:r>
            <a:r>
              <a:rPr lang="en" sz="1700">
                <a:solidFill>
                  <a:srgbClr val="000000"/>
                </a:solidFill>
                <a:latin typeface="Oswald"/>
                <a:ea typeface="Oswald"/>
                <a:cs typeface="Oswald"/>
                <a:sym typeface="Oswald"/>
              </a:rPr>
              <a:t>, a </a:t>
            </a:r>
            <a:r>
              <a:rPr lang="en" sz="1700">
                <a:solidFill>
                  <a:srgbClr val="0097A7"/>
                </a:solidFill>
                <a:latin typeface="Oswald"/>
                <a:ea typeface="Oswald"/>
                <a:cs typeface="Oswald"/>
                <a:sym typeface="Oswald"/>
              </a:rPr>
              <a:t>dedicated </a:t>
            </a:r>
            <a:r>
              <a:rPr lang="en" sz="1700">
                <a:solidFill>
                  <a:srgbClr val="000000"/>
                </a:solidFill>
                <a:latin typeface="Oswald"/>
                <a:ea typeface="Oswald"/>
                <a:cs typeface="Oswald"/>
                <a:sym typeface="Oswald"/>
              </a:rPr>
              <a:t>and compassionate </a:t>
            </a:r>
            <a:r>
              <a:rPr lang="en" sz="1700">
                <a:solidFill>
                  <a:srgbClr val="0097A7"/>
                </a:solidFill>
                <a:latin typeface="Oswald"/>
                <a:ea typeface="Oswald"/>
                <a:cs typeface="Oswald"/>
                <a:sym typeface="Oswald"/>
              </a:rPr>
              <a:t>physician</a:t>
            </a:r>
            <a:r>
              <a:rPr lang="en" sz="1700">
                <a:solidFill>
                  <a:srgbClr val="000000"/>
                </a:solidFill>
                <a:latin typeface="Oswald"/>
                <a:ea typeface="Oswald"/>
                <a:cs typeface="Oswald"/>
                <a:sym typeface="Oswald"/>
              </a:rPr>
              <a:t>, spent his days at the local hospital, tirelessly caring for his patients. </a:t>
            </a:r>
            <a:r>
              <a:rPr lang="en" sz="1700">
                <a:solidFill>
                  <a:srgbClr val="0097A7"/>
                </a:solidFill>
                <a:latin typeface="Oswald"/>
                <a:ea typeface="Oswald"/>
                <a:cs typeface="Oswald"/>
                <a:sym typeface="Oswald"/>
              </a:rPr>
              <a:t>His wife</a:t>
            </a:r>
            <a:r>
              <a:rPr lang="en" sz="1700">
                <a:solidFill>
                  <a:srgbClr val="000000"/>
                </a:solidFill>
                <a:latin typeface="Oswald"/>
                <a:ea typeface="Oswald"/>
                <a:cs typeface="Oswald"/>
                <a:sym typeface="Oswald"/>
              </a:rPr>
              <a:t>, Priya Patel, was a beloved </a:t>
            </a:r>
            <a:r>
              <a:rPr lang="en" sz="1700">
                <a:solidFill>
                  <a:srgbClr val="0097A7"/>
                </a:solidFill>
                <a:latin typeface="Oswald"/>
                <a:ea typeface="Oswald"/>
                <a:cs typeface="Oswald"/>
                <a:sym typeface="Oswald"/>
              </a:rPr>
              <a:t>primary school teacher</a:t>
            </a:r>
            <a:r>
              <a:rPr lang="en" sz="1700">
                <a:solidFill>
                  <a:srgbClr val="000000"/>
                </a:solidFill>
                <a:latin typeface="Oswald"/>
                <a:ea typeface="Oswald"/>
                <a:cs typeface="Oswald"/>
                <a:sym typeface="Oswald"/>
              </a:rPr>
              <a:t> known for her creativity and </a:t>
            </a:r>
            <a:r>
              <a:rPr lang="en" sz="1700">
                <a:solidFill>
                  <a:srgbClr val="0097A7"/>
                </a:solidFill>
                <a:latin typeface="Oswald"/>
                <a:ea typeface="Oswald"/>
                <a:cs typeface="Oswald"/>
                <a:sym typeface="Oswald"/>
              </a:rPr>
              <a:t>patience </a:t>
            </a:r>
            <a:r>
              <a:rPr lang="en" sz="1700">
                <a:solidFill>
                  <a:srgbClr val="000000"/>
                </a:solidFill>
                <a:latin typeface="Oswald"/>
                <a:ea typeface="Oswald"/>
                <a:cs typeface="Oswald"/>
                <a:sym typeface="Oswald"/>
              </a:rPr>
              <a:t>in the classroom.</a:t>
            </a:r>
            <a:endParaRPr sz="1700">
              <a:solidFill>
                <a:srgbClr val="000000"/>
              </a:solidFill>
              <a:latin typeface="Oswald"/>
              <a:ea typeface="Oswald"/>
              <a:cs typeface="Oswald"/>
              <a:sym typeface="Oswald"/>
            </a:endParaRPr>
          </a:p>
          <a:p>
            <a:pPr indent="0" lvl="0" marL="0" rtl="0" algn="just">
              <a:spcBef>
                <a:spcPts val="0"/>
              </a:spcBef>
              <a:spcAft>
                <a:spcPts val="0"/>
              </a:spcAft>
              <a:buNone/>
            </a:pPr>
            <a:r>
              <a:t/>
            </a:r>
            <a:endParaRPr sz="1700">
              <a:solidFill>
                <a:srgbClr val="000000"/>
              </a:solidFill>
              <a:latin typeface="Oswald"/>
              <a:ea typeface="Oswald"/>
              <a:cs typeface="Oswald"/>
              <a:sym typeface="Oswald"/>
            </a:endParaRPr>
          </a:p>
          <a:p>
            <a:pPr indent="0" lvl="0" marL="0" rtl="0" algn="just">
              <a:spcBef>
                <a:spcPts val="0"/>
              </a:spcBef>
              <a:spcAft>
                <a:spcPts val="0"/>
              </a:spcAft>
              <a:buNone/>
            </a:pPr>
            <a:r>
              <a:rPr lang="en" sz="1700">
                <a:solidFill>
                  <a:srgbClr val="000000"/>
                </a:solidFill>
                <a:latin typeface="Oswald"/>
                <a:ea typeface="Oswald"/>
                <a:cs typeface="Oswald"/>
                <a:sym typeface="Oswald"/>
              </a:rPr>
              <a:t>Dinner time </a:t>
            </a:r>
            <a:r>
              <a:rPr lang="en" sz="1700">
                <a:solidFill>
                  <a:srgbClr val="0097A7"/>
                </a:solidFill>
                <a:latin typeface="Oswald"/>
                <a:ea typeface="Oswald"/>
                <a:cs typeface="Oswald"/>
                <a:sym typeface="Oswald"/>
              </a:rPr>
              <a:t>Raj</a:t>
            </a:r>
            <a:r>
              <a:rPr lang="en" sz="1700">
                <a:solidFill>
                  <a:srgbClr val="000000"/>
                </a:solidFill>
                <a:latin typeface="Oswald"/>
                <a:ea typeface="Oswald"/>
                <a:cs typeface="Oswald"/>
                <a:sym typeface="Oswald"/>
              </a:rPr>
              <a:t> would talk about the </a:t>
            </a:r>
            <a:r>
              <a:rPr lang="en" sz="1700">
                <a:solidFill>
                  <a:srgbClr val="0097A7"/>
                </a:solidFill>
                <a:latin typeface="Oswald"/>
                <a:ea typeface="Oswald"/>
                <a:cs typeface="Oswald"/>
                <a:sym typeface="Oswald"/>
              </a:rPr>
              <a:t>interesting cases</a:t>
            </a:r>
            <a:r>
              <a:rPr lang="en" sz="1700">
                <a:solidFill>
                  <a:srgbClr val="000000"/>
                </a:solidFill>
                <a:latin typeface="Oswald"/>
                <a:ea typeface="Oswald"/>
                <a:cs typeface="Oswald"/>
                <a:sym typeface="Oswald"/>
              </a:rPr>
              <a:t> he encountered at the hospital, while </a:t>
            </a:r>
            <a:r>
              <a:rPr lang="en" sz="1700">
                <a:solidFill>
                  <a:srgbClr val="0097A7"/>
                </a:solidFill>
                <a:latin typeface="Oswald"/>
                <a:ea typeface="Oswald"/>
                <a:cs typeface="Oswald"/>
                <a:sym typeface="Oswald"/>
              </a:rPr>
              <a:t>Priya</a:t>
            </a:r>
            <a:r>
              <a:rPr lang="en" sz="1700">
                <a:solidFill>
                  <a:srgbClr val="000000"/>
                </a:solidFill>
                <a:latin typeface="Oswald"/>
                <a:ea typeface="Oswald"/>
                <a:cs typeface="Oswald"/>
                <a:sym typeface="Oswald"/>
              </a:rPr>
              <a:t> would share </a:t>
            </a:r>
            <a:r>
              <a:rPr lang="en" sz="1700">
                <a:solidFill>
                  <a:srgbClr val="0097A7"/>
                </a:solidFill>
                <a:latin typeface="Oswald"/>
                <a:ea typeface="Oswald"/>
                <a:cs typeface="Oswald"/>
                <a:sym typeface="Oswald"/>
              </a:rPr>
              <a:t>funny anecdotes</a:t>
            </a:r>
            <a:r>
              <a:rPr lang="en" sz="1700">
                <a:solidFill>
                  <a:srgbClr val="000000"/>
                </a:solidFill>
                <a:latin typeface="Oswald"/>
                <a:ea typeface="Oswald"/>
                <a:cs typeface="Oswald"/>
                <a:sym typeface="Oswald"/>
              </a:rPr>
              <a:t> from her classroom.</a:t>
            </a:r>
            <a:endParaRPr sz="1700">
              <a:solidFill>
                <a:srgbClr val="000000"/>
              </a:solidFill>
              <a:latin typeface="Oswald"/>
              <a:ea typeface="Oswald"/>
              <a:cs typeface="Oswald"/>
              <a:sym typeface="Oswald"/>
            </a:endParaRPr>
          </a:p>
        </p:txBody>
      </p:sp>
      <p:sp>
        <p:nvSpPr>
          <p:cNvPr id="945" name="Google Shape;945;p83"/>
          <p:cNvSpPr/>
          <p:nvPr/>
        </p:nvSpPr>
        <p:spPr>
          <a:xfrm>
            <a:off x="234825" y="2101200"/>
            <a:ext cx="7108200" cy="21717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9" name="Shape 949"/>
        <p:cNvGrpSpPr/>
        <p:nvPr/>
      </p:nvGrpSpPr>
      <p:grpSpPr>
        <a:xfrm>
          <a:off x="0" y="0"/>
          <a:ext cx="0" cy="0"/>
          <a:chOff x="0" y="0"/>
          <a:chExt cx="0" cy="0"/>
        </a:xfrm>
      </p:grpSpPr>
      <p:sp>
        <p:nvSpPr>
          <p:cNvPr id="950" name="Google Shape;950;p84"/>
          <p:cNvSpPr/>
          <p:nvPr/>
        </p:nvSpPr>
        <p:spPr>
          <a:xfrm>
            <a:off x="393600" y="2235625"/>
            <a:ext cx="7108200" cy="2106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1" name="Google Shape;951;p84"/>
          <p:cNvSpPr txBox="1"/>
          <p:nvPr/>
        </p:nvSpPr>
        <p:spPr>
          <a:xfrm>
            <a:off x="127450" y="134150"/>
            <a:ext cx="34629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Biases</a:t>
            </a:r>
            <a:endParaRPr sz="1900">
              <a:solidFill>
                <a:srgbClr val="F3F3F3"/>
              </a:solidFill>
              <a:latin typeface="Oswald"/>
              <a:ea typeface="Oswald"/>
              <a:cs typeface="Oswald"/>
              <a:sym typeface="Oswald"/>
            </a:endParaRPr>
          </a:p>
        </p:txBody>
      </p:sp>
      <p:sp>
        <p:nvSpPr>
          <p:cNvPr id="952" name="Google Shape;952;p84"/>
          <p:cNvSpPr txBox="1"/>
          <p:nvPr/>
        </p:nvSpPr>
        <p:spPr>
          <a:xfrm>
            <a:off x="323650" y="1276100"/>
            <a:ext cx="728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E7538"/>
                </a:solidFill>
                <a:latin typeface="Oswald"/>
                <a:ea typeface="Oswald"/>
                <a:cs typeface="Oswald"/>
                <a:sym typeface="Oswald"/>
              </a:rPr>
              <a:t>I asked: </a:t>
            </a:r>
            <a:r>
              <a:rPr lang="en" sz="1800">
                <a:solidFill>
                  <a:srgbClr val="F3F3F3"/>
                </a:solidFill>
                <a:latin typeface="Oswald"/>
                <a:ea typeface="Oswald"/>
                <a:cs typeface="Oswald"/>
                <a:sym typeface="Oswald"/>
              </a:rPr>
              <a:t>Explain why you chose Raj to be a doctor and Priya to be a teacher</a:t>
            </a:r>
            <a:endParaRPr sz="1800">
              <a:solidFill>
                <a:srgbClr val="F3F3F3"/>
              </a:solidFill>
              <a:latin typeface="Oswald"/>
              <a:ea typeface="Oswald"/>
              <a:cs typeface="Oswald"/>
              <a:sym typeface="Oswald"/>
            </a:endParaRPr>
          </a:p>
        </p:txBody>
      </p:sp>
      <p:sp>
        <p:nvSpPr>
          <p:cNvPr id="953" name="Google Shape;953;p84"/>
          <p:cNvSpPr txBox="1"/>
          <p:nvPr/>
        </p:nvSpPr>
        <p:spPr>
          <a:xfrm>
            <a:off x="442575" y="2256600"/>
            <a:ext cx="6845100" cy="20163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Clr>
                <a:srgbClr val="000000"/>
              </a:buClr>
              <a:buSzPts val="1700"/>
              <a:buFont typeface="Oswald"/>
              <a:buChar char="-"/>
            </a:pPr>
            <a:r>
              <a:rPr lang="en" sz="1700">
                <a:solidFill>
                  <a:srgbClr val="000000"/>
                </a:solidFill>
                <a:latin typeface="Oswald"/>
                <a:ea typeface="Oswald"/>
                <a:cs typeface="Oswald"/>
                <a:sym typeface="Oswald"/>
              </a:rPr>
              <a:t>Raj as a Doctor: The name </a:t>
            </a:r>
            <a:r>
              <a:rPr lang="en" sz="1700">
                <a:solidFill>
                  <a:srgbClr val="0097A7"/>
                </a:solidFill>
                <a:latin typeface="Oswald"/>
                <a:ea typeface="Oswald"/>
                <a:cs typeface="Oswald"/>
                <a:sym typeface="Oswald"/>
              </a:rPr>
              <a:t>Raj </a:t>
            </a:r>
            <a:r>
              <a:rPr lang="en" sz="1700">
                <a:solidFill>
                  <a:srgbClr val="000000"/>
                </a:solidFill>
                <a:latin typeface="Oswald"/>
                <a:ea typeface="Oswald"/>
                <a:cs typeface="Oswald"/>
                <a:sym typeface="Oswald"/>
              </a:rPr>
              <a:t>is often associated with </a:t>
            </a:r>
            <a:r>
              <a:rPr lang="en" sz="1700">
                <a:solidFill>
                  <a:srgbClr val="0097A7"/>
                </a:solidFill>
                <a:latin typeface="Oswald"/>
                <a:ea typeface="Oswald"/>
                <a:cs typeface="Oswald"/>
                <a:sym typeface="Oswald"/>
              </a:rPr>
              <a:t>leadership </a:t>
            </a:r>
            <a:r>
              <a:rPr lang="en" sz="1700">
                <a:solidFill>
                  <a:srgbClr val="000000"/>
                </a:solidFill>
                <a:latin typeface="Oswald"/>
                <a:ea typeface="Oswald"/>
                <a:cs typeface="Oswald"/>
                <a:sym typeface="Oswald"/>
              </a:rPr>
              <a:t>and </a:t>
            </a:r>
            <a:r>
              <a:rPr lang="en" sz="1700">
                <a:solidFill>
                  <a:srgbClr val="0097A7"/>
                </a:solidFill>
                <a:latin typeface="Oswald"/>
                <a:ea typeface="Oswald"/>
                <a:cs typeface="Oswald"/>
                <a:sym typeface="Oswald"/>
              </a:rPr>
              <a:t>responsibility </a:t>
            </a:r>
            <a:r>
              <a:rPr lang="en" sz="1700">
                <a:solidFill>
                  <a:srgbClr val="000000"/>
                </a:solidFill>
                <a:latin typeface="Oswald"/>
                <a:ea typeface="Oswald"/>
                <a:cs typeface="Oswald"/>
                <a:sym typeface="Oswald"/>
              </a:rPr>
              <a:t>in many cultures. I imagined Raj as someone who is </a:t>
            </a:r>
            <a:r>
              <a:rPr lang="en" sz="1700">
                <a:solidFill>
                  <a:srgbClr val="0097A7"/>
                </a:solidFill>
                <a:latin typeface="Oswald"/>
                <a:ea typeface="Oswald"/>
                <a:cs typeface="Oswald"/>
                <a:sym typeface="Oswald"/>
              </a:rPr>
              <a:t>dedicated </a:t>
            </a:r>
            <a:r>
              <a:rPr lang="en" sz="1700">
                <a:solidFill>
                  <a:srgbClr val="000000"/>
                </a:solidFill>
                <a:latin typeface="Oswald"/>
                <a:ea typeface="Oswald"/>
                <a:cs typeface="Oswald"/>
                <a:sym typeface="Oswald"/>
              </a:rPr>
              <a:t>and </a:t>
            </a:r>
            <a:r>
              <a:rPr lang="en" sz="1700">
                <a:solidFill>
                  <a:srgbClr val="0097A7"/>
                </a:solidFill>
                <a:latin typeface="Oswald"/>
                <a:ea typeface="Oswald"/>
                <a:cs typeface="Oswald"/>
                <a:sym typeface="Oswald"/>
              </a:rPr>
              <a:t>compassionate</a:t>
            </a:r>
            <a:r>
              <a:rPr lang="en" sz="1700">
                <a:solidFill>
                  <a:srgbClr val="000000"/>
                </a:solidFill>
                <a:latin typeface="Oswald"/>
                <a:ea typeface="Oswald"/>
                <a:cs typeface="Oswald"/>
                <a:sym typeface="Oswald"/>
              </a:rPr>
              <a:t>, qualities that are essential for a good doctor.</a:t>
            </a:r>
            <a:endParaRPr sz="1700">
              <a:solidFill>
                <a:srgbClr val="000000"/>
              </a:solidFill>
              <a:latin typeface="Oswald"/>
              <a:ea typeface="Oswald"/>
              <a:cs typeface="Oswald"/>
              <a:sym typeface="Oswald"/>
            </a:endParaRPr>
          </a:p>
          <a:p>
            <a:pPr indent="0" lvl="0" marL="457200" rtl="0" algn="just">
              <a:spcBef>
                <a:spcPts val="0"/>
              </a:spcBef>
              <a:spcAft>
                <a:spcPts val="0"/>
              </a:spcAft>
              <a:buNone/>
            </a:pPr>
            <a:r>
              <a:t/>
            </a:r>
            <a:endParaRPr sz="1700">
              <a:solidFill>
                <a:srgbClr val="000000"/>
              </a:solidFill>
              <a:latin typeface="Oswald"/>
              <a:ea typeface="Oswald"/>
              <a:cs typeface="Oswald"/>
              <a:sym typeface="Oswald"/>
            </a:endParaRPr>
          </a:p>
          <a:p>
            <a:pPr indent="-336550" lvl="0" marL="457200" rtl="0" algn="just">
              <a:spcBef>
                <a:spcPts val="0"/>
              </a:spcBef>
              <a:spcAft>
                <a:spcPts val="0"/>
              </a:spcAft>
              <a:buClr>
                <a:srgbClr val="000000"/>
              </a:buClr>
              <a:buSzPts val="1700"/>
              <a:buFont typeface="Oswald"/>
              <a:buChar char="-"/>
            </a:pPr>
            <a:r>
              <a:rPr lang="en" sz="1700">
                <a:solidFill>
                  <a:srgbClr val="0097A7"/>
                </a:solidFill>
                <a:latin typeface="Oswald"/>
                <a:ea typeface="Oswald"/>
                <a:cs typeface="Oswald"/>
                <a:sym typeface="Oswald"/>
              </a:rPr>
              <a:t>Priya</a:t>
            </a:r>
            <a:r>
              <a:rPr lang="en" sz="1700">
                <a:solidFill>
                  <a:srgbClr val="000000"/>
                </a:solidFill>
                <a:latin typeface="Oswald"/>
                <a:ea typeface="Oswald"/>
                <a:cs typeface="Oswald"/>
                <a:sym typeface="Oswald"/>
              </a:rPr>
              <a:t> as a Teacher: Priya is a name that evokes </a:t>
            </a:r>
            <a:r>
              <a:rPr lang="en" sz="1700">
                <a:solidFill>
                  <a:srgbClr val="0097A7"/>
                </a:solidFill>
                <a:latin typeface="Oswald"/>
                <a:ea typeface="Oswald"/>
                <a:cs typeface="Oswald"/>
                <a:sym typeface="Oswald"/>
              </a:rPr>
              <a:t>warmth </a:t>
            </a:r>
            <a:r>
              <a:rPr lang="en" sz="1700">
                <a:solidFill>
                  <a:srgbClr val="000000"/>
                </a:solidFill>
                <a:latin typeface="Oswald"/>
                <a:ea typeface="Oswald"/>
                <a:cs typeface="Oswald"/>
                <a:sym typeface="Oswald"/>
              </a:rPr>
              <a:t>and </a:t>
            </a:r>
            <a:r>
              <a:rPr lang="en" sz="1700">
                <a:solidFill>
                  <a:srgbClr val="0097A7"/>
                </a:solidFill>
                <a:latin typeface="Oswald"/>
                <a:ea typeface="Oswald"/>
                <a:cs typeface="Oswald"/>
                <a:sym typeface="Oswald"/>
              </a:rPr>
              <a:t>kindness</a:t>
            </a:r>
            <a:r>
              <a:rPr lang="en" sz="1700">
                <a:solidFill>
                  <a:srgbClr val="000000"/>
                </a:solidFill>
                <a:latin typeface="Oswald"/>
                <a:ea typeface="Oswald"/>
                <a:cs typeface="Oswald"/>
                <a:sym typeface="Oswald"/>
              </a:rPr>
              <a:t>. I envisioned her as someone who is </a:t>
            </a:r>
            <a:r>
              <a:rPr lang="en" sz="1700">
                <a:solidFill>
                  <a:srgbClr val="0097A7"/>
                </a:solidFill>
                <a:latin typeface="Oswald"/>
                <a:ea typeface="Oswald"/>
                <a:cs typeface="Oswald"/>
                <a:sym typeface="Oswald"/>
              </a:rPr>
              <a:t>nurturing </a:t>
            </a:r>
            <a:r>
              <a:rPr lang="en" sz="1700">
                <a:solidFill>
                  <a:srgbClr val="000000"/>
                </a:solidFill>
                <a:latin typeface="Oswald"/>
                <a:ea typeface="Oswald"/>
                <a:cs typeface="Oswald"/>
                <a:sym typeface="Oswald"/>
              </a:rPr>
              <a:t>and </a:t>
            </a:r>
            <a:r>
              <a:rPr lang="en" sz="1700">
                <a:solidFill>
                  <a:srgbClr val="0097A7"/>
                </a:solidFill>
                <a:latin typeface="Oswald"/>
                <a:ea typeface="Oswald"/>
                <a:cs typeface="Oswald"/>
                <a:sym typeface="Oswald"/>
              </a:rPr>
              <a:t>patient</a:t>
            </a:r>
            <a:r>
              <a:rPr lang="en" sz="1700">
                <a:solidFill>
                  <a:srgbClr val="000000"/>
                </a:solidFill>
                <a:latin typeface="Oswald"/>
                <a:ea typeface="Oswald"/>
                <a:cs typeface="Oswald"/>
                <a:sym typeface="Oswald"/>
              </a:rPr>
              <a:t>, making her an ideal primary school teacher. </a:t>
            </a:r>
            <a:endParaRPr sz="1700">
              <a:solidFill>
                <a:srgbClr val="000000"/>
              </a:solidFill>
              <a:latin typeface="Oswald"/>
              <a:ea typeface="Oswald"/>
              <a:cs typeface="Oswald"/>
              <a:sym typeface="Oswald"/>
            </a:endParaRPr>
          </a:p>
        </p:txBody>
      </p:sp>
      <p:sp>
        <p:nvSpPr>
          <p:cNvPr id="954" name="Google Shape;954;p84"/>
          <p:cNvSpPr/>
          <p:nvPr/>
        </p:nvSpPr>
        <p:spPr>
          <a:xfrm>
            <a:off x="311025" y="2101200"/>
            <a:ext cx="7108200" cy="21717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5"/>
          <p:cNvSpPr txBox="1"/>
          <p:nvPr/>
        </p:nvSpPr>
        <p:spPr>
          <a:xfrm>
            <a:off x="0" y="2000000"/>
            <a:ext cx="9144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3F3F3"/>
                </a:solidFill>
                <a:latin typeface="Oswald"/>
                <a:ea typeface="Oswald"/>
                <a:cs typeface="Oswald"/>
                <a:sym typeface="Oswald"/>
              </a:rPr>
              <a:t>LET’S START USING IT !!</a:t>
            </a:r>
            <a:endParaRPr sz="3200">
              <a:solidFill>
                <a:srgbClr val="F3F3F3"/>
              </a:solidFill>
              <a:latin typeface="Oswald"/>
              <a:ea typeface="Oswald"/>
              <a:cs typeface="Oswald"/>
              <a:sym typeface="Oswa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6"/>
          <p:cNvSpPr txBox="1"/>
          <p:nvPr/>
        </p:nvSpPr>
        <p:spPr>
          <a:xfrm>
            <a:off x="0" y="2000000"/>
            <a:ext cx="9144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3F3F3"/>
                </a:solidFill>
                <a:latin typeface="Oswald"/>
                <a:ea typeface="Oswald"/>
                <a:cs typeface="Oswald"/>
                <a:sym typeface="Oswald"/>
              </a:rPr>
              <a:t>Prompt engineering</a:t>
            </a:r>
            <a:endParaRPr sz="3200">
              <a:solidFill>
                <a:srgbClr val="F3F3F3"/>
              </a:solidFill>
              <a:latin typeface="Oswald"/>
              <a:ea typeface="Oswald"/>
              <a:cs typeface="Oswald"/>
              <a:sym typeface="Oswald"/>
            </a:endParaRPr>
          </a:p>
        </p:txBody>
      </p:sp>
      <p:sp>
        <p:nvSpPr>
          <p:cNvPr id="965" name="Google Shape;965;p86"/>
          <p:cNvSpPr txBox="1"/>
          <p:nvPr/>
        </p:nvSpPr>
        <p:spPr>
          <a:xfrm>
            <a:off x="1664250" y="2750900"/>
            <a:ext cx="581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3F3F3"/>
                </a:solidFill>
                <a:latin typeface="Oswald"/>
                <a:ea typeface="Oswald"/>
                <a:cs typeface="Oswald"/>
                <a:sym typeface="Oswald"/>
              </a:rPr>
              <a:t>good communication</a:t>
            </a:r>
            <a:endParaRPr sz="1200">
              <a:solidFill>
                <a:srgbClr val="F3F3F3"/>
              </a:solidFill>
              <a:latin typeface="Oswald"/>
              <a:ea typeface="Oswald"/>
              <a:cs typeface="Oswald"/>
              <a:sym typeface="Oswa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87"/>
          <p:cNvSpPr txBox="1"/>
          <p:nvPr/>
        </p:nvSpPr>
        <p:spPr>
          <a:xfrm>
            <a:off x="253600" y="93825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a clear statement: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Role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Context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Background info</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Desired Format</a:t>
            </a:r>
            <a:endParaRPr sz="1800">
              <a:solidFill>
                <a:srgbClr val="F3F3F3"/>
              </a:solidFill>
              <a:latin typeface="Oswald"/>
              <a:ea typeface="Oswald"/>
              <a:cs typeface="Oswald"/>
              <a:sym typeface="Oswald"/>
            </a:endParaRPr>
          </a:p>
        </p:txBody>
      </p:sp>
      <p:sp>
        <p:nvSpPr>
          <p:cNvPr id="971" name="Google Shape;971;p87"/>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972" name="Google Shape;972;p87"/>
          <p:cNvGrpSpPr/>
          <p:nvPr/>
        </p:nvGrpSpPr>
        <p:grpSpPr>
          <a:xfrm>
            <a:off x="4334925" y="-4184075"/>
            <a:ext cx="4017875" cy="3742800"/>
            <a:chOff x="4045050" y="882125"/>
            <a:chExt cx="4017875" cy="3742800"/>
          </a:xfrm>
        </p:grpSpPr>
        <p:grpSp>
          <p:nvGrpSpPr>
            <p:cNvPr id="973" name="Google Shape;973;p87"/>
            <p:cNvGrpSpPr/>
            <p:nvPr/>
          </p:nvGrpSpPr>
          <p:grpSpPr>
            <a:xfrm>
              <a:off x="5100525" y="882125"/>
              <a:ext cx="2316600" cy="3742800"/>
              <a:chOff x="5100525" y="882125"/>
              <a:chExt cx="2316600" cy="3742800"/>
            </a:xfrm>
          </p:grpSpPr>
          <p:grpSp>
            <p:nvGrpSpPr>
              <p:cNvPr id="974" name="Google Shape;974;p87"/>
              <p:cNvGrpSpPr/>
              <p:nvPr/>
            </p:nvGrpSpPr>
            <p:grpSpPr>
              <a:xfrm>
                <a:off x="5100525" y="882125"/>
                <a:ext cx="2280300" cy="3742800"/>
                <a:chOff x="5100525" y="882125"/>
                <a:chExt cx="2280300" cy="3742800"/>
              </a:xfrm>
            </p:grpSpPr>
            <p:sp>
              <p:nvSpPr>
                <p:cNvPr id="975" name="Google Shape;975;p87"/>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6" name="Google Shape;976;p87"/>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7" name="Google Shape;977;p87"/>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78" name="Google Shape;978;p87"/>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9" name="Google Shape;979;p87"/>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80" name="Google Shape;980;p87"/>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87"/>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2" name="Google Shape;982;p87"/>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83" name="Google Shape;983;p87"/>
          <p:cNvSpPr txBox="1"/>
          <p:nvPr/>
        </p:nvSpPr>
        <p:spPr>
          <a:xfrm>
            <a:off x="3530200" y="938250"/>
            <a:ext cx="46215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Aim for: </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Unambiguous instruction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Concise instructions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sp>
        <p:nvSpPr>
          <p:cNvPr id="984" name="Google Shape;984;p87"/>
          <p:cNvSpPr txBox="1"/>
          <p:nvPr/>
        </p:nvSpPr>
        <p:spPr>
          <a:xfrm>
            <a:off x="-24900" y="4694575"/>
            <a:ext cx="919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3"/>
              </a:rPr>
              <a:t>https://copilot.cloud.microsoft/?fromcode=cmc&amp;redirectid=0FE8FBB391724E64944B4907893AF7AC&amp;auth=2</a:t>
            </a:r>
            <a:r>
              <a:rPr lang="en" sz="900"/>
              <a:t> </a:t>
            </a:r>
            <a:endParaRPr sz="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88"/>
          <p:cNvPicPr preferRelativeResize="0"/>
          <p:nvPr/>
        </p:nvPicPr>
        <p:blipFill rotWithShape="1">
          <a:blip r:embed="rId3">
            <a:alphaModFix/>
          </a:blip>
          <a:srcRect b="0" l="0" r="0" t="0"/>
          <a:stretch/>
        </p:blipFill>
        <p:spPr>
          <a:xfrm>
            <a:off x="3374477" y="1197425"/>
            <a:ext cx="5304725" cy="2983900"/>
          </a:xfrm>
          <a:prstGeom prst="rect">
            <a:avLst/>
          </a:prstGeom>
          <a:noFill/>
          <a:ln>
            <a:noFill/>
          </a:ln>
        </p:spPr>
      </p:pic>
      <p:sp>
        <p:nvSpPr>
          <p:cNvPr id="990" name="Google Shape;990;p88"/>
          <p:cNvSpPr txBox="1"/>
          <p:nvPr/>
        </p:nvSpPr>
        <p:spPr>
          <a:xfrm>
            <a:off x="253600" y="1166850"/>
            <a:ext cx="46215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Action Verbs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Explain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Write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Summarize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Create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Brainstorm</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Expand</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Etc ..</a:t>
            </a:r>
            <a:endParaRPr sz="1800">
              <a:solidFill>
                <a:srgbClr val="F3F3F3"/>
              </a:solidFill>
              <a:latin typeface="Oswald"/>
              <a:ea typeface="Oswald"/>
              <a:cs typeface="Oswald"/>
              <a:sym typeface="Oswald"/>
            </a:endParaRPr>
          </a:p>
        </p:txBody>
      </p:sp>
      <p:sp>
        <p:nvSpPr>
          <p:cNvPr id="991" name="Google Shape;991;p88"/>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sp>
        <p:nvSpPr>
          <p:cNvPr id="992" name="Google Shape;992;p88"/>
          <p:cNvSpPr txBox="1"/>
          <p:nvPr/>
        </p:nvSpPr>
        <p:spPr>
          <a:xfrm>
            <a:off x="5679200" y="929225"/>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F3F3F3"/>
                </a:solidFill>
                <a:latin typeface="Oswald"/>
                <a:ea typeface="Oswald"/>
                <a:cs typeface="Oswald"/>
                <a:sym typeface="Oswald"/>
              </a:rPr>
              <a:t>By Dr. </a:t>
            </a:r>
            <a:r>
              <a:rPr lang="en" sz="900">
                <a:solidFill>
                  <a:srgbClr val="F3F3F3"/>
                </a:solidFill>
                <a:latin typeface="Oswald"/>
                <a:ea typeface="Oswald"/>
                <a:cs typeface="Oswald"/>
                <a:sym typeface="Oswald"/>
              </a:rPr>
              <a:t>Kimberly Pace Becker</a:t>
            </a:r>
            <a:endParaRPr sz="900">
              <a:solidFill>
                <a:srgbClr val="F3F3F3"/>
              </a:solidFill>
              <a:latin typeface="Oswald"/>
              <a:ea typeface="Oswald"/>
              <a:cs typeface="Oswald"/>
              <a:sym typeface="Oswa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9"/>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998" name="Google Shape;998;p89"/>
          <p:cNvGrpSpPr/>
          <p:nvPr/>
        </p:nvGrpSpPr>
        <p:grpSpPr>
          <a:xfrm>
            <a:off x="4334925" y="-4184075"/>
            <a:ext cx="4017875" cy="3742800"/>
            <a:chOff x="4045050" y="882125"/>
            <a:chExt cx="4017875" cy="3742800"/>
          </a:xfrm>
        </p:grpSpPr>
        <p:grpSp>
          <p:nvGrpSpPr>
            <p:cNvPr id="999" name="Google Shape;999;p89"/>
            <p:cNvGrpSpPr/>
            <p:nvPr/>
          </p:nvGrpSpPr>
          <p:grpSpPr>
            <a:xfrm>
              <a:off x="5100525" y="882125"/>
              <a:ext cx="2316600" cy="3742800"/>
              <a:chOff x="5100525" y="882125"/>
              <a:chExt cx="2316600" cy="3742800"/>
            </a:xfrm>
          </p:grpSpPr>
          <p:grpSp>
            <p:nvGrpSpPr>
              <p:cNvPr id="1000" name="Google Shape;1000;p89"/>
              <p:cNvGrpSpPr/>
              <p:nvPr/>
            </p:nvGrpSpPr>
            <p:grpSpPr>
              <a:xfrm>
                <a:off x="5100525" y="882125"/>
                <a:ext cx="2280300" cy="3742800"/>
                <a:chOff x="5100525" y="882125"/>
                <a:chExt cx="2280300" cy="3742800"/>
              </a:xfrm>
            </p:grpSpPr>
            <p:sp>
              <p:nvSpPr>
                <p:cNvPr id="1001" name="Google Shape;1001;p89"/>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2" name="Google Shape;1002;p89"/>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3" name="Google Shape;1003;p89"/>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04" name="Google Shape;1004;p89"/>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5" name="Google Shape;1005;p89"/>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06" name="Google Shape;1006;p89"/>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7" name="Google Shape;1007;p89"/>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8" name="Google Shape;1008;p89"/>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09" name="Google Shape;1009;p89"/>
          <p:cNvSpPr/>
          <p:nvPr/>
        </p:nvSpPr>
        <p:spPr>
          <a:xfrm>
            <a:off x="750050" y="1539038"/>
            <a:ext cx="4367100" cy="14100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0" name="Google Shape;1010;p89"/>
          <p:cNvSpPr/>
          <p:nvPr/>
        </p:nvSpPr>
        <p:spPr>
          <a:xfrm>
            <a:off x="566150" y="1420838"/>
            <a:ext cx="4367100" cy="1352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1" name="Google Shape;1011;p89"/>
          <p:cNvSpPr txBox="1"/>
          <p:nvPr/>
        </p:nvSpPr>
        <p:spPr>
          <a:xfrm>
            <a:off x="881600" y="1826738"/>
            <a:ext cx="3891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Oswald"/>
                <a:ea typeface="Oswald"/>
                <a:cs typeface="Oswald"/>
                <a:sym typeface="Oswald"/>
              </a:rPr>
              <a:t>If we would use this rules to </a:t>
            </a:r>
            <a:r>
              <a:rPr lang="en" sz="1700">
                <a:latin typeface="Oswald"/>
                <a:ea typeface="Oswald"/>
                <a:cs typeface="Oswald"/>
                <a:sym typeface="Oswald"/>
              </a:rPr>
              <a:t>write</a:t>
            </a:r>
            <a:r>
              <a:rPr lang="en" sz="1700">
                <a:latin typeface="Oswald"/>
                <a:ea typeface="Oswald"/>
                <a:cs typeface="Oswald"/>
                <a:sym typeface="Oswald"/>
              </a:rPr>
              <a:t> the short telling of a family, what would we do?</a:t>
            </a:r>
            <a:endParaRPr sz="1700">
              <a:solidFill>
                <a:srgbClr val="000000"/>
              </a:solidFill>
              <a:latin typeface="Oswald"/>
              <a:ea typeface="Oswald"/>
              <a:cs typeface="Oswald"/>
              <a:sym typeface="Oswald"/>
            </a:endParaRPr>
          </a:p>
        </p:txBody>
      </p:sp>
      <p:sp>
        <p:nvSpPr>
          <p:cNvPr id="1012" name="Google Shape;1012;p89"/>
          <p:cNvSpPr txBox="1"/>
          <p:nvPr/>
        </p:nvSpPr>
        <p:spPr>
          <a:xfrm>
            <a:off x="566150" y="2949050"/>
            <a:ext cx="4551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3F3F3"/>
                </a:solidFill>
                <a:latin typeface="Oswald"/>
                <a:ea typeface="Oswald"/>
                <a:cs typeface="Oswald"/>
                <a:sym typeface="Oswald"/>
              </a:rPr>
              <a:t>How would you prompt ?</a:t>
            </a:r>
            <a:endParaRPr sz="2500">
              <a:solidFill>
                <a:srgbClr val="F3F3F3"/>
              </a:solidFill>
              <a:latin typeface="Oswald"/>
              <a:ea typeface="Oswald"/>
              <a:cs typeface="Oswald"/>
              <a:sym typeface="Oswa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0"/>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018" name="Google Shape;1018;p90"/>
          <p:cNvGrpSpPr/>
          <p:nvPr/>
        </p:nvGrpSpPr>
        <p:grpSpPr>
          <a:xfrm>
            <a:off x="4334925" y="-4184075"/>
            <a:ext cx="4017875" cy="3742800"/>
            <a:chOff x="4045050" y="882125"/>
            <a:chExt cx="4017875" cy="3742800"/>
          </a:xfrm>
        </p:grpSpPr>
        <p:grpSp>
          <p:nvGrpSpPr>
            <p:cNvPr id="1019" name="Google Shape;1019;p90"/>
            <p:cNvGrpSpPr/>
            <p:nvPr/>
          </p:nvGrpSpPr>
          <p:grpSpPr>
            <a:xfrm>
              <a:off x="5100525" y="882125"/>
              <a:ext cx="2316600" cy="3742800"/>
              <a:chOff x="5100525" y="882125"/>
              <a:chExt cx="2316600" cy="3742800"/>
            </a:xfrm>
          </p:grpSpPr>
          <p:grpSp>
            <p:nvGrpSpPr>
              <p:cNvPr id="1020" name="Google Shape;1020;p90"/>
              <p:cNvGrpSpPr/>
              <p:nvPr/>
            </p:nvGrpSpPr>
            <p:grpSpPr>
              <a:xfrm>
                <a:off x="5100525" y="882125"/>
                <a:ext cx="2280300" cy="3742800"/>
                <a:chOff x="5100525" y="882125"/>
                <a:chExt cx="2280300" cy="3742800"/>
              </a:xfrm>
            </p:grpSpPr>
            <p:sp>
              <p:nvSpPr>
                <p:cNvPr id="1021" name="Google Shape;1021;p90"/>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2" name="Google Shape;1022;p90"/>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3" name="Google Shape;1023;p90"/>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24" name="Google Shape;1024;p90"/>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5" name="Google Shape;1025;p90"/>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26" name="Google Shape;1026;p90"/>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7" name="Google Shape;1027;p90"/>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8" name="Google Shape;1028;p90"/>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29" name="Google Shape;1029;p90"/>
          <p:cNvSpPr/>
          <p:nvPr/>
        </p:nvSpPr>
        <p:spPr>
          <a:xfrm>
            <a:off x="724925" y="3315775"/>
            <a:ext cx="7108200" cy="1643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0" name="Google Shape;1030;p90"/>
          <p:cNvSpPr txBox="1"/>
          <p:nvPr/>
        </p:nvSpPr>
        <p:spPr>
          <a:xfrm>
            <a:off x="773900" y="3336750"/>
            <a:ext cx="6845100" cy="160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accent5"/>
                </a:solidFill>
                <a:latin typeface="Oswald"/>
                <a:ea typeface="Oswald"/>
                <a:cs typeface="Oswald"/>
                <a:sym typeface="Oswald"/>
              </a:rPr>
              <a:t>Prompt 1:</a:t>
            </a:r>
            <a:r>
              <a:rPr lang="en" sz="1700">
                <a:latin typeface="Oswald"/>
                <a:ea typeface="Oswald"/>
                <a:cs typeface="Oswald"/>
                <a:sym typeface="Oswald"/>
              </a:rPr>
              <a:t> </a:t>
            </a:r>
            <a:br>
              <a:rPr lang="en" sz="1700">
                <a:latin typeface="Oswald"/>
                <a:ea typeface="Oswald"/>
                <a:cs typeface="Oswald"/>
                <a:sym typeface="Oswald"/>
              </a:rPr>
            </a:br>
            <a:r>
              <a:rPr lang="en" sz="1500">
                <a:latin typeface="Oswald"/>
                <a:ea typeface="Oswald"/>
                <a:cs typeface="Oswald"/>
                <a:sym typeface="Oswald"/>
              </a:rPr>
              <a:t>You are a </a:t>
            </a:r>
            <a:r>
              <a:rPr lang="en" sz="1500">
                <a:latin typeface="Oswald"/>
                <a:ea typeface="Oswald"/>
                <a:cs typeface="Oswald"/>
                <a:sym typeface="Oswald"/>
              </a:rPr>
              <a:t>storyteller</a:t>
            </a:r>
            <a:r>
              <a:rPr lang="en" sz="1500">
                <a:latin typeface="Oswald"/>
                <a:ea typeface="Oswald"/>
                <a:cs typeface="Oswald"/>
                <a:sym typeface="Oswald"/>
              </a:rPr>
              <a:t>, telling a 10 year old …. </a:t>
            </a:r>
            <a:endParaRPr sz="1500">
              <a:latin typeface="Oswald"/>
              <a:ea typeface="Oswald"/>
              <a:cs typeface="Oswald"/>
              <a:sym typeface="Oswald"/>
            </a:endParaRPr>
          </a:p>
          <a:p>
            <a:pPr indent="0" lvl="0" marL="0" rtl="0" algn="just">
              <a:spcBef>
                <a:spcPts val="0"/>
              </a:spcBef>
              <a:spcAft>
                <a:spcPts val="0"/>
              </a:spcAft>
              <a:buNone/>
            </a:pPr>
            <a:r>
              <a:rPr lang="en" sz="1500">
                <a:latin typeface="Oswald"/>
                <a:ea typeface="Oswald"/>
                <a:cs typeface="Oswald"/>
                <a:sym typeface="Oswald"/>
              </a:rPr>
              <a:t>This family lives in ???? , </a:t>
            </a:r>
            <a:endParaRPr sz="1500">
              <a:latin typeface="Oswald"/>
              <a:ea typeface="Oswald"/>
              <a:cs typeface="Oswald"/>
              <a:sym typeface="Oswald"/>
            </a:endParaRPr>
          </a:p>
          <a:p>
            <a:pPr indent="0" lvl="0" marL="0" rtl="0" algn="just">
              <a:spcBef>
                <a:spcPts val="0"/>
              </a:spcBef>
              <a:spcAft>
                <a:spcPts val="0"/>
              </a:spcAft>
              <a:buNone/>
            </a:pPr>
            <a:r>
              <a:rPr lang="en" sz="1500">
                <a:latin typeface="Oswald"/>
                <a:ea typeface="Oswald"/>
                <a:cs typeface="Oswald"/>
                <a:sym typeface="Oswald"/>
              </a:rPr>
              <a:t>the mom is a ??? and the father is a ???. They have two </a:t>
            </a:r>
            <a:r>
              <a:rPr lang="en" sz="1500">
                <a:latin typeface="Oswald"/>
                <a:ea typeface="Oswald"/>
                <a:cs typeface="Oswald"/>
                <a:sym typeface="Oswald"/>
              </a:rPr>
              <a:t>children</a:t>
            </a:r>
            <a:r>
              <a:rPr lang="en" sz="1500">
                <a:latin typeface="Oswald"/>
                <a:ea typeface="Oswald"/>
                <a:cs typeface="Oswald"/>
                <a:sym typeface="Oswald"/>
              </a:rPr>
              <a:t>, ????.</a:t>
            </a:r>
            <a:br>
              <a:rPr lang="en" sz="1500">
                <a:latin typeface="Oswald"/>
                <a:ea typeface="Oswald"/>
                <a:cs typeface="Oswald"/>
                <a:sym typeface="Oswald"/>
              </a:rPr>
            </a:br>
            <a:br>
              <a:rPr lang="en" sz="1500">
                <a:latin typeface="Oswald"/>
                <a:ea typeface="Oswald"/>
                <a:cs typeface="Oswald"/>
                <a:sym typeface="Oswald"/>
              </a:rPr>
            </a:br>
            <a:r>
              <a:rPr lang="en" sz="1500">
                <a:latin typeface="Oswald"/>
                <a:ea typeface="Oswald"/>
                <a:cs typeface="Oswald"/>
                <a:sym typeface="Oswald"/>
              </a:rPr>
              <a:t>Write the story with max 1 </a:t>
            </a:r>
            <a:r>
              <a:rPr lang="en" sz="1500">
                <a:latin typeface="Oswald"/>
                <a:ea typeface="Oswald"/>
                <a:cs typeface="Oswald"/>
                <a:sym typeface="Oswald"/>
              </a:rPr>
              <a:t>paragraph</a:t>
            </a:r>
            <a:r>
              <a:rPr lang="en" sz="1500">
                <a:latin typeface="Oswald"/>
                <a:ea typeface="Oswald"/>
                <a:cs typeface="Oswald"/>
                <a:sym typeface="Oswald"/>
              </a:rPr>
              <a:t> with around 5-8 lines.</a:t>
            </a:r>
            <a:endParaRPr sz="1500">
              <a:latin typeface="Oswald"/>
              <a:ea typeface="Oswald"/>
              <a:cs typeface="Oswald"/>
              <a:sym typeface="Oswald"/>
            </a:endParaRPr>
          </a:p>
        </p:txBody>
      </p:sp>
      <p:sp>
        <p:nvSpPr>
          <p:cNvPr id="1031" name="Google Shape;1031;p90"/>
          <p:cNvSpPr txBox="1"/>
          <p:nvPr/>
        </p:nvSpPr>
        <p:spPr>
          <a:xfrm>
            <a:off x="253600" y="938250"/>
            <a:ext cx="462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a clear statement: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AI-Role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Context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Background info</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Desired Format</a:t>
            </a:r>
            <a:endParaRPr sz="1800">
              <a:solidFill>
                <a:srgbClr val="F3F3F3"/>
              </a:solidFill>
              <a:latin typeface="Oswald"/>
              <a:ea typeface="Oswald"/>
              <a:cs typeface="Oswald"/>
              <a:sym typeface="Oswald"/>
            </a:endParaRPr>
          </a:p>
        </p:txBody>
      </p:sp>
      <p:sp>
        <p:nvSpPr>
          <p:cNvPr id="1032" name="Google Shape;1032;p90"/>
          <p:cNvSpPr txBox="1"/>
          <p:nvPr/>
        </p:nvSpPr>
        <p:spPr>
          <a:xfrm>
            <a:off x="3530200" y="938250"/>
            <a:ext cx="46215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Aim for: </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Unambiguous instruction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Concise instructions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sp>
        <p:nvSpPr>
          <p:cNvPr id="1033" name="Google Shape;1033;p90"/>
          <p:cNvSpPr txBox="1"/>
          <p:nvPr/>
        </p:nvSpPr>
        <p:spPr>
          <a:xfrm>
            <a:off x="713100" y="2912850"/>
            <a:ext cx="46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3F3F3"/>
                </a:solidFill>
                <a:latin typeface="Oswald"/>
                <a:ea typeface="Oswald"/>
                <a:cs typeface="Oswald"/>
                <a:sym typeface="Oswald"/>
              </a:rPr>
              <a:t>Let’s do the 1st one together</a:t>
            </a:r>
            <a:endParaRPr>
              <a:solidFill>
                <a:srgbClr val="F3F3F3"/>
              </a:solidFill>
              <a:latin typeface="Oswald"/>
              <a:ea typeface="Oswald"/>
              <a:cs typeface="Oswald"/>
              <a:sym typeface="Oswald"/>
            </a:endParaRPr>
          </a:p>
        </p:txBody>
      </p:sp>
      <p:sp>
        <p:nvSpPr>
          <p:cNvPr id="1034" name="Google Shape;1034;p90"/>
          <p:cNvSpPr/>
          <p:nvPr/>
        </p:nvSpPr>
        <p:spPr>
          <a:xfrm>
            <a:off x="789300" y="3249650"/>
            <a:ext cx="7108200" cy="16431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8" name="Shape 1038"/>
        <p:cNvGrpSpPr/>
        <p:nvPr/>
      </p:nvGrpSpPr>
      <p:grpSpPr>
        <a:xfrm>
          <a:off x="0" y="0"/>
          <a:ext cx="0" cy="0"/>
          <a:chOff x="0" y="0"/>
          <a:chExt cx="0" cy="0"/>
        </a:xfrm>
      </p:grpSpPr>
      <p:sp>
        <p:nvSpPr>
          <p:cNvPr id="1039" name="Google Shape;1039;p91"/>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040" name="Google Shape;1040;p91"/>
          <p:cNvGrpSpPr/>
          <p:nvPr/>
        </p:nvGrpSpPr>
        <p:grpSpPr>
          <a:xfrm>
            <a:off x="4334925" y="-4184075"/>
            <a:ext cx="4017875" cy="3742800"/>
            <a:chOff x="4045050" y="882125"/>
            <a:chExt cx="4017875" cy="3742800"/>
          </a:xfrm>
        </p:grpSpPr>
        <p:grpSp>
          <p:nvGrpSpPr>
            <p:cNvPr id="1041" name="Google Shape;1041;p91"/>
            <p:cNvGrpSpPr/>
            <p:nvPr/>
          </p:nvGrpSpPr>
          <p:grpSpPr>
            <a:xfrm>
              <a:off x="5100525" y="882125"/>
              <a:ext cx="2316600" cy="3742800"/>
              <a:chOff x="5100525" y="882125"/>
              <a:chExt cx="2316600" cy="3742800"/>
            </a:xfrm>
          </p:grpSpPr>
          <p:grpSp>
            <p:nvGrpSpPr>
              <p:cNvPr id="1042" name="Google Shape;1042;p91"/>
              <p:cNvGrpSpPr/>
              <p:nvPr/>
            </p:nvGrpSpPr>
            <p:grpSpPr>
              <a:xfrm>
                <a:off x="5100525" y="882125"/>
                <a:ext cx="2280300" cy="3742800"/>
                <a:chOff x="5100525" y="882125"/>
                <a:chExt cx="2280300" cy="3742800"/>
              </a:xfrm>
            </p:grpSpPr>
            <p:sp>
              <p:nvSpPr>
                <p:cNvPr id="1043" name="Google Shape;1043;p91"/>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4" name="Google Shape;1044;p91"/>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5" name="Google Shape;1045;p91"/>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46" name="Google Shape;1046;p91"/>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7" name="Google Shape;1047;p91"/>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48" name="Google Shape;1048;p91"/>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9" name="Google Shape;1049;p91"/>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0" name="Google Shape;1050;p91"/>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51" name="Google Shape;1051;p91"/>
          <p:cNvSpPr/>
          <p:nvPr/>
        </p:nvSpPr>
        <p:spPr>
          <a:xfrm>
            <a:off x="724925" y="1030550"/>
            <a:ext cx="7108200" cy="2234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2" name="Google Shape;1052;p91"/>
          <p:cNvSpPr txBox="1"/>
          <p:nvPr/>
        </p:nvSpPr>
        <p:spPr>
          <a:xfrm>
            <a:off x="796925" y="1122700"/>
            <a:ext cx="68451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dk1"/>
                </a:solidFill>
                <a:latin typeface="Oswald"/>
                <a:ea typeface="Oswald"/>
                <a:cs typeface="Oswald"/>
                <a:sym typeface="Oswald"/>
              </a:rPr>
              <a:t>In the</a:t>
            </a:r>
            <a:r>
              <a:rPr lang="en" sz="1700">
                <a:solidFill>
                  <a:schemeClr val="accent5"/>
                </a:solidFill>
                <a:latin typeface="Oswald"/>
                <a:ea typeface="Oswald"/>
                <a:cs typeface="Oswald"/>
                <a:sym typeface="Oswald"/>
              </a:rPr>
              <a:t> charming city of Ghent,</a:t>
            </a:r>
            <a:r>
              <a:rPr lang="en" sz="1700">
                <a:solidFill>
                  <a:schemeClr val="dk1"/>
                </a:solidFill>
                <a:latin typeface="Oswald"/>
                <a:ea typeface="Oswald"/>
                <a:cs typeface="Oswald"/>
                <a:sym typeface="Oswald"/>
              </a:rPr>
              <a:t> Belgium, there lived a remarkable family. </a:t>
            </a:r>
            <a:r>
              <a:rPr lang="en" sz="1700">
                <a:solidFill>
                  <a:schemeClr val="accent5"/>
                </a:solidFill>
                <a:latin typeface="Oswald"/>
                <a:ea typeface="Oswald"/>
                <a:cs typeface="Oswald"/>
                <a:sym typeface="Oswald"/>
              </a:rPr>
              <a:t>Dr. Sophie</a:t>
            </a:r>
            <a:r>
              <a:rPr lang="en" sz="1700">
                <a:solidFill>
                  <a:schemeClr val="dk1"/>
                </a:solidFill>
                <a:latin typeface="Oswald"/>
                <a:ea typeface="Oswald"/>
                <a:cs typeface="Oswald"/>
                <a:sym typeface="Oswald"/>
              </a:rPr>
              <a:t>, the mom, was a </a:t>
            </a:r>
            <a:r>
              <a:rPr lang="en" sz="1700">
                <a:solidFill>
                  <a:schemeClr val="accent5"/>
                </a:solidFill>
                <a:latin typeface="Oswald"/>
                <a:ea typeface="Oswald"/>
                <a:cs typeface="Oswald"/>
                <a:sym typeface="Oswald"/>
              </a:rPr>
              <a:t>brilliant heart surgeon</a:t>
            </a:r>
            <a:r>
              <a:rPr lang="en" sz="1700">
                <a:solidFill>
                  <a:schemeClr val="dk1"/>
                </a:solidFill>
                <a:latin typeface="Oswald"/>
                <a:ea typeface="Oswald"/>
                <a:cs typeface="Oswald"/>
                <a:sym typeface="Oswald"/>
              </a:rPr>
              <a:t> who saved lives every day, while the dad, </a:t>
            </a:r>
            <a:r>
              <a:rPr lang="en" sz="1700">
                <a:solidFill>
                  <a:schemeClr val="accent5"/>
                </a:solidFill>
                <a:latin typeface="Oswald"/>
                <a:ea typeface="Oswald"/>
                <a:cs typeface="Oswald"/>
                <a:sym typeface="Oswald"/>
              </a:rPr>
              <a:t>Mr. Lucas</a:t>
            </a:r>
            <a:r>
              <a:rPr lang="en" sz="1700">
                <a:solidFill>
                  <a:schemeClr val="dk1"/>
                </a:solidFill>
                <a:latin typeface="Oswald"/>
                <a:ea typeface="Oswald"/>
                <a:cs typeface="Oswald"/>
                <a:sym typeface="Oswald"/>
              </a:rPr>
              <a:t>, was a </a:t>
            </a:r>
            <a:r>
              <a:rPr lang="en" sz="1700">
                <a:solidFill>
                  <a:schemeClr val="accent5"/>
                </a:solidFill>
                <a:latin typeface="Oswald"/>
                <a:ea typeface="Oswald"/>
                <a:cs typeface="Oswald"/>
                <a:sym typeface="Oswald"/>
              </a:rPr>
              <a:t>dedicated primary school teacher</a:t>
            </a:r>
            <a:r>
              <a:rPr lang="en" sz="1700">
                <a:solidFill>
                  <a:schemeClr val="dk1"/>
                </a:solidFill>
                <a:latin typeface="Oswald"/>
                <a:ea typeface="Oswald"/>
                <a:cs typeface="Oswald"/>
                <a:sym typeface="Oswald"/>
              </a:rPr>
              <a:t> who inspired young minds. They had </a:t>
            </a:r>
            <a:r>
              <a:rPr lang="en" sz="1700">
                <a:solidFill>
                  <a:schemeClr val="accent5"/>
                </a:solidFill>
                <a:latin typeface="Oswald"/>
                <a:ea typeface="Oswald"/>
                <a:cs typeface="Oswald"/>
                <a:sym typeface="Oswald"/>
              </a:rPr>
              <a:t>two curious children</a:t>
            </a:r>
            <a:r>
              <a:rPr lang="en" sz="1700">
                <a:solidFill>
                  <a:schemeClr val="dk1"/>
                </a:solidFill>
                <a:latin typeface="Oswald"/>
                <a:ea typeface="Oswald"/>
                <a:cs typeface="Oswald"/>
                <a:sym typeface="Oswald"/>
              </a:rPr>
              <a:t>, Max and Lily. </a:t>
            </a:r>
            <a:r>
              <a:rPr lang="en" sz="1700">
                <a:solidFill>
                  <a:schemeClr val="accent5"/>
                </a:solidFill>
                <a:latin typeface="Oswald"/>
                <a:ea typeface="Oswald"/>
                <a:cs typeface="Oswald"/>
                <a:sym typeface="Oswald"/>
              </a:rPr>
              <a:t>Max was fascinated by science</a:t>
            </a:r>
            <a:r>
              <a:rPr lang="en" sz="1700">
                <a:solidFill>
                  <a:schemeClr val="dk1"/>
                </a:solidFill>
                <a:latin typeface="Oswald"/>
                <a:ea typeface="Oswald"/>
                <a:cs typeface="Oswald"/>
                <a:sym typeface="Oswald"/>
              </a:rPr>
              <a:t> and loved building intricate models, while</a:t>
            </a:r>
            <a:r>
              <a:rPr lang="en" sz="1700">
                <a:solidFill>
                  <a:srgbClr val="EF7500"/>
                </a:solidFill>
                <a:latin typeface="Oswald"/>
                <a:ea typeface="Oswald"/>
                <a:cs typeface="Oswald"/>
                <a:sym typeface="Oswald"/>
              </a:rPr>
              <a:t> </a:t>
            </a:r>
            <a:r>
              <a:rPr lang="en" sz="1700">
                <a:solidFill>
                  <a:schemeClr val="accent5"/>
                </a:solidFill>
                <a:latin typeface="Oswald"/>
                <a:ea typeface="Oswald"/>
                <a:cs typeface="Oswald"/>
                <a:sym typeface="Oswald"/>
              </a:rPr>
              <a:t>Lily had a passion for art </a:t>
            </a:r>
            <a:r>
              <a:rPr lang="en" sz="1700">
                <a:solidFill>
                  <a:schemeClr val="dk1"/>
                </a:solidFill>
                <a:latin typeface="Oswald"/>
                <a:ea typeface="Oswald"/>
                <a:cs typeface="Oswald"/>
                <a:sym typeface="Oswald"/>
              </a:rPr>
              <a:t>and spent hours creating beautiful paintings. Every evening, the family would gather around the dinner table, sharing their adventures and dreams, filling their home with laughter and love.</a:t>
            </a:r>
            <a:endParaRPr sz="1700">
              <a:solidFill>
                <a:schemeClr val="dk1"/>
              </a:solidFill>
              <a:latin typeface="Oswald"/>
              <a:ea typeface="Oswald"/>
              <a:cs typeface="Oswald"/>
              <a:sym typeface="Oswald"/>
            </a:endParaRPr>
          </a:p>
        </p:txBody>
      </p:sp>
      <p:sp>
        <p:nvSpPr>
          <p:cNvPr id="1053" name="Google Shape;1053;p91"/>
          <p:cNvSpPr/>
          <p:nvPr/>
        </p:nvSpPr>
        <p:spPr>
          <a:xfrm>
            <a:off x="609750" y="904900"/>
            <a:ext cx="7108200" cy="22341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7" name="Shape 1057"/>
        <p:cNvGrpSpPr/>
        <p:nvPr/>
      </p:nvGrpSpPr>
      <p:grpSpPr>
        <a:xfrm>
          <a:off x="0" y="0"/>
          <a:ext cx="0" cy="0"/>
          <a:chOff x="0" y="0"/>
          <a:chExt cx="0" cy="0"/>
        </a:xfrm>
      </p:grpSpPr>
      <p:sp>
        <p:nvSpPr>
          <p:cNvPr id="1058" name="Google Shape;1058;p92"/>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059" name="Google Shape;1059;p92"/>
          <p:cNvGrpSpPr/>
          <p:nvPr/>
        </p:nvGrpSpPr>
        <p:grpSpPr>
          <a:xfrm>
            <a:off x="4334925" y="-4184075"/>
            <a:ext cx="4017875" cy="3742800"/>
            <a:chOff x="4045050" y="882125"/>
            <a:chExt cx="4017875" cy="3742800"/>
          </a:xfrm>
        </p:grpSpPr>
        <p:grpSp>
          <p:nvGrpSpPr>
            <p:cNvPr id="1060" name="Google Shape;1060;p92"/>
            <p:cNvGrpSpPr/>
            <p:nvPr/>
          </p:nvGrpSpPr>
          <p:grpSpPr>
            <a:xfrm>
              <a:off x="5100525" y="882125"/>
              <a:ext cx="2316600" cy="3742800"/>
              <a:chOff x="5100525" y="882125"/>
              <a:chExt cx="2316600" cy="3742800"/>
            </a:xfrm>
          </p:grpSpPr>
          <p:grpSp>
            <p:nvGrpSpPr>
              <p:cNvPr id="1061" name="Google Shape;1061;p92"/>
              <p:cNvGrpSpPr/>
              <p:nvPr/>
            </p:nvGrpSpPr>
            <p:grpSpPr>
              <a:xfrm>
                <a:off x="5100525" y="882125"/>
                <a:ext cx="2280300" cy="3742800"/>
                <a:chOff x="5100525" y="882125"/>
                <a:chExt cx="2280300" cy="3742800"/>
              </a:xfrm>
            </p:grpSpPr>
            <p:sp>
              <p:nvSpPr>
                <p:cNvPr id="1062" name="Google Shape;1062;p92"/>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3" name="Google Shape;1063;p92"/>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4" name="Google Shape;1064;p92"/>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65" name="Google Shape;1065;p92"/>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6" name="Google Shape;1066;p92"/>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67" name="Google Shape;1067;p92"/>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8" name="Google Shape;1068;p92"/>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9" name="Google Shape;1069;p92"/>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70" name="Google Shape;1070;p92"/>
          <p:cNvSpPr/>
          <p:nvPr/>
        </p:nvSpPr>
        <p:spPr>
          <a:xfrm>
            <a:off x="724925" y="6214500"/>
            <a:ext cx="7108200" cy="22341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1" name="Google Shape;1071;p92"/>
          <p:cNvSpPr/>
          <p:nvPr/>
        </p:nvSpPr>
        <p:spPr>
          <a:xfrm>
            <a:off x="724925" y="1030550"/>
            <a:ext cx="7108200" cy="2234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CCCCC"/>
              </a:solidFill>
            </a:endParaRPr>
          </a:p>
        </p:txBody>
      </p:sp>
      <p:sp>
        <p:nvSpPr>
          <p:cNvPr id="1072" name="Google Shape;1072;p92"/>
          <p:cNvSpPr txBox="1"/>
          <p:nvPr/>
        </p:nvSpPr>
        <p:spPr>
          <a:xfrm>
            <a:off x="796925" y="1122700"/>
            <a:ext cx="68451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rgbClr val="CCCCCC"/>
                </a:solidFill>
                <a:latin typeface="Oswald"/>
                <a:ea typeface="Oswald"/>
                <a:cs typeface="Oswald"/>
                <a:sym typeface="Oswald"/>
              </a:rPr>
              <a:t>In the charming city of Ghent, Belgium, there lived a remarkable family. Dr. Sophie, the mom, was a brilliant heart surgeon who saved lives every day, while the dad, Mr. Lucas, was a dedicated primary school teacher who inspired young minds. They had two curious children, Max and Lily. Max was fascinated by science and loved building intricate models, while Lily had a passion for art and spent hours creating beautiful paintings. Every evening, the family would gather around the dinner table, sharing their adventures and dreams, filling their home with laughter and love.</a:t>
            </a:r>
            <a:endParaRPr sz="1700">
              <a:solidFill>
                <a:srgbClr val="CCCCCC"/>
              </a:solidFill>
              <a:latin typeface="Oswald"/>
              <a:ea typeface="Oswald"/>
              <a:cs typeface="Oswald"/>
              <a:sym typeface="Oswald"/>
            </a:endParaRPr>
          </a:p>
        </p:txBody>
      </p:sp>
      <p:sp>
        <p:nvSpPr>
          <p:cNvPr id="1073" name="Google Shape;1073;p92"/>
          <p:cNvSpPr/>
          <p:nvPr/>
        </p:nvSpPr>
        <p:spPr>
          <a:xfrm>
            <a:off x="609750" y="904900"/>
            <a:ext cx="7108200" cy="22341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4" name="Google Shape;1074;p92"/>
          <p:cNvSpPr txBox="1"/>
          <p:nvPr/>
        </p:nvSpPr>
        <p:spPr>
          <a:xfrm>
            <a:off x="1715350" y="3049025"/>
            <a:ext cx="6845100" cy="4464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accent5"/>
                </a:solidFill>
                <a:latin typeface="Oswald"/>
                <a:ea typeface="Oswald"/>
                <a:cs typeface="Oswald"/>
                <a:sym typeface="Oswald"/>
              </a:rPr>
              <a:t>Reiteration: </a:t>
            </a:r>
            <a:r>
              <a:rPr lang="en" sz="1700">
                <a:solidFill>
                  <a:schemeClr val="dk1"/>
                </a:solidFill>
                <a:latin typeface="Oswald"/>
                <a:ea typeface="Oswald"/>
                <a:cs typeface="Oswald"/>
                <a:sym typeface="Oswald"/>
              </a:rPr>
              <a:t>adapt by describing Max and Lily playing together with lego</a:t>
            </a:r>
            <a:endParaRPr sz="1700">
              <a:solidFill>
                <a:schemeClr val="dk1"/>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What is behind AI ?</a:t>
            </a:r>
            <a:endParaRPr sz="3200">
              <a:solidFill>
                <a:srgbClr val="F3F3F3"/>
              </a:solidFill>
              <a:latin typeface="Oswald"/>
              <a:ea typeface="Oswald"/>
              <a:cs typeface="Oswald"/>
              <a:sym typeface="Oswald"/>
            </a:endParaRPr>
          </a:p>
        </p:txBody>
      </p:sp>
      <p:sp>
        <p:nvSpPr>
          <p:cNvPr id="176" name="Google Shape;176;p21"/>
          <p:cNvSpPr txBox="1"/>
          <p:nvPr/>
        </p:nvSpPr>
        <p:spPr>
          <a:xfrm>
            <a:off x="232275" y="916850"/>
            <a:ext cx="58392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Statistics based</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pic>
        <p:nvPicPr>
          <p:cNvPr id="177" name="Google Shape;177;p21"/>
          <p:cNvPicPr preferRelativeResize="0"/>
          <p:nvPr/>
        </p:nvPicPr>
        <p:blipFill rotWithShape="1">
          <a:blip r:embed="rId3">
            <a:alphaModFix/>
          </a:blip>
          <a:srcRect b="12542" l="10002" r="15180" t="30002"/>
          <a:stretch/>
        </p:blipFill>
        <p:spPr>
          <a:xfrm>
            <a:off x="4127500" y="1170300"/>
            <a:ext cx="3848100" cy="2955300"/>
          </a:xfrm>
          <a:prstGeom prst="rect">
            <a:avLst/>
          </a:prstGeom>
          <a:noFill/>
          <a:ln>
            <a:noFill/>
          </a:ln>
          <a:effectLst>
            <a:outerShdw blurRad="100013" rotWithShape="0" algn="bl" dir="1800000" dist="57150">
              <a:srgbClr val="CCCCCC">
                <a:alpha val="50000"/>
              </a:srgbClr>
            </a:outerShdw>
          </a:effectLst>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8" name="Shape 1078"/>
        <p:cNvGrpSpPr/>
        <p:nvPr/>
      </p:nvGrpSpPr>
      <p:grpSpPr>
        <a:xfrm>
          <a:off x="0" y="0"/>
          <a:ext cx="0" cy="0"/>
          <a:chOff x="0" y="0"/>
          <a:chExt cx="0" cy="0"/>
        </a:xfrm>
      </p:grpSpPr>
      <p:sp>
        <p:nvSpPr>
          <p:cNvPr id="1079" name="Google Shape;1079;p93"/>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sp>
        <p:nvSpPr>
          <p:cNvPr id="1080" name="Google Shape;1080;p93"/>
          <p:cNvSpPr/>
          <p:nvPr/>
        </p:nvSpPr>
        <p:spPr>
          <a:xfrm>
            <a:off x="724925" y="3840575"/>
            <a:ext cx="7108200" cy="11262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1" name="Google Shape;1081;p93"/>
          <p:cNvSpPr txBox="1"/>
          <p:nvPr/>
        </p:nvSpPr>
        <p:spPr>
          <a:xfrm>
            <a:off x="737375" y="3980050"/>
            <a:ext cx="6845100" cy="96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dk1"/>
                </a:solidFill>
                <a:latin typeface="Oswald"/>
                <a:ea typeface="Oswald"/>
                <a:cs typeface="Oswald"/>
                <a:sym typeface="Oswald"/>
              </a:rPr>
              <a:t>They decided to </a:t>
            </a:r>
            <a:r>
              <a:rPr lang="en" sz="1700">
                <a:solidFill>
                  <a:schemeClr val="accent5"/>
                </a:solidFill>
                <a:latin typeface="Oswald"/>
                <a:ea typeface="Oswald"/>
                <a:cs typeface="Oswald"/>
                <a:sym typeface="Oswald"/>
              </a:rPr>
              <a:t>combine their talents</a:t>
            </a:r>
            <a:r>
              <a:rPr lang="en" sz="1700">
                <a:solidFill>
                  <a:schemeClr val="dk1"/>
                </a:solidFill>
                <a:latin typeface="Oswald"/>
                <a:ea typeface="Oswald"/>
                <a:cs typeface="Oswald"/>
                <a:sym typeface="Oswald"/>
              </a:rPr>
              <a:t>. They built an amazing LEGO castle with tall towers and colorful flags. As they played, they imagined</a:t>
            </a:r>
            <a:r>
              <a:rPr lang="en" sz="1700">
                <a:solidFill>
                  <a:srgbClr val="EF7500"/>
                </a:solidFill>
                <a:latin typeface="Oswald"/>
                <a:ea typeface="Oswald"/>
                <a:cs typeface="Oswald"/>
                <a:sym typeface="Oswald"/>
              </a:rPr>
              <a:t> </a:t>
            </a:r>
            <a:r>
              <a:rPr lang="en" sz="1700">
                <a:solidFill>
                  <a:schemeClr val="accent5"/>
                </a:solidFill>
                <a:latin typeface="Oswald"/>
                <a:ea typeface="Oswald"/>
                <a:cs typeface="Oswald"/>
                <a:sym typeface="Oswald"/>
              </a:rPr>
              <a:t>being brave knights</a:t>
            </a:r>
            <a:r>
              <a:rPr lang="en" sz="1700">
                <a:solidFill>
                  <a:srgbClr val="EF7500"/>
                </a:solidFill>
                <a:latin typeface="Oswald"/>
                <a:ea typeface="Oswald"/>
                <a:cs typeface="Oswald"/>
                <a:sym typeface="Oswald"/>
              </a:rPr>
              <a:t> </a:t>
            </a:r>
            <a:r>
              <a:rPr lang="en" sz="1700">
                <a:solidFill>
                  <a:schemeClr val="dk1"/>
                </a:solidFill>
                <a:latin typeface="Oswald"/>
                <a:ea typeface="Oswald"/>
                <a:cs typeface="Oswald"/>
                <a:sym typeface="Oswald"/>
              </a:rPr>
              <a:t>and</a:t>
            </a:r>
            <a:r>
              <a:rPr lang="en" sz="1700">
                <a:solidFill>
                  <a:srgbClr val="EF7500"/>
                </a:solidFill>
                <a:latin typeface="Oswald"/>
                <a:ea typeface="Oswald"/>
                <a:cs typeface="Oswald"/>
                <a:sym typeface="Oswald"/>
              </a:rPr>
              <a:t> </a:t>
            </a:r>
            <a:r>
              <a:rPr lang="en" sz="1700">
                <a:solidFill>
                  <a:schemeClr val="accent5"/>
                </a:solidFill>
                <a:latin typeface="Oswald"/>
                <a:ea typeface="Oswald"/>
                <a:cs typeface="Oswald"/>
                <a:sym typeface="Oswald"/>
              </a:rPr>
              <a:t>creative artists</a:t>
            </a:r>
            <a:r>
              <a:rPr lang="en" sz="1700">
                <a:solidFill>
                  <a:schemeClr val="dk1"/>
                </a:solidFill>
                <a:latin typeface="Oswald"/>
                <a:ea typeface="Oswald"/>
                <a:cs typeface="Oswald"/>
                <a:sym typeface="Oswald"/>
              </a:rPr>
              <a:t> filling their home with laughter and love.</a:t>
            </a:r>
            <a:endParaRPr sz="1700">
              <a:solidFill>
                <a:schemeClr val="dk1"/>
              </a:solidFill>
              <a:latin typeface="Oswald"/>
              <a:ea typeface="Oswald"/>
              <a:cs typeface="Oswald"/>
              <a:sym typeface="Oswald"/>
            </a:endParaRPr>
          </a:p>
        </p:txBody>
      </p:sp>
      <p:sp>
        <p:nvSpPr>
          <p:cNvPr id="1082" name="Google Shape;1082;p93"/>
          <p:cNvSpPr/>
          <p:nvPr/>
        </p:nvSpPr>
        <p:spPr>
          <a:xfrm>
            <a:off x="609750" y="3758950"/>
            <a:ext cx="7108200" cy="11262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3" name="Google Shape;1083;p93"/>
          <p:cNvSpPr/>
          <p:nvPr/>
        </p:nvSpPr>
        <p:spPr>
          <a:xfrm>
            <a:off x="724925" y="1030550"/>
            <a:ext cx="7108200" cy="2234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CCCCC"/>
              </a:solidFill>
            </a:endParaRPr>
          </a:p>
        </p:txBody>
      </p:sp>
      <p:sp>
        <p:nvSpPr>
          <p:cNvPr id="1084" name="Google Shape;1084;p93"/>
          <p:cNvSpPr txBox="1"/>
          <p:nvPr/>
        </p:nvSpPr>
        <p:spPr>
          <a:xfrm>
            <a:off x="796925" y="1122700"/>
            <a:ext cx="68451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rgbClr val="CCCCCC"/>
                </a:solidFill>
                <a:latin typeface="Oswald"/>
                <a:ea typeface="Oswald"/>
                <a:cs typeface="Oswald"/>
                <a:sym typeface="Oswald"/>
              </a:rPr>
              <a:t>In the charming city of Ghent, Belgium, there lived a remarkable family. Dr. Sophie, the mom, was a brilliant heart surgeon who saved lives every day, while the dad, Mr. Lucas, was a dedicated primary school teacher who inspired young minds. They had two curious children, Max and Lily. Max was fascinated by science and loved building intricate models, while Lily had a passion for art and spent hours creating beautiful paintings. Every evening, the family would gather around the dinner table, sharing their adventures and dreams, filling their home with laughter and love.</a:t>
            </a:r>
            <a:endParaRPr sz="1700">
              <a:solidFill>
                <a:srgbClr val="CCCCCC"/>
              </a:solidFill>
              <a:latin typeface="Oswald"/>
              <a:ea typeface="Oswald"/>
              <a:cs typeface="Oswald"/>
              <a:sym typeface="Oswald"/>
            </a:endParaRPr>
          </a:p>
        </p:txBody>
      </p:sp>
      <p:sp>
        <p:nvSpPr>
          <p:cNvPr id="1085" name="Google Shape;1085;p93"/>
          <p:cNvSpPr/>
          <p:nvPr/>
        </p:nvSpPr>
        <p:spPr>
          <a:xfrm>
            <a:off x="609750" y="904900"/>
            <a:ext cx="7108200" cy="2234100"/>
          </a:xfrm>
          <a:prstGeom prst="rect">
            <a:avLst/>
          </a:prstGeom>
          <a:noFill/>
          <a:ln cap="flat" cmpd="sng" w="28575">
            <a:solidFill>
              <a:srgbClr val="FE75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6" name="Google Shape;1086;p93"/>
          <p:cNvSpPr txBox="1"/>
          <p:nvPr/>
        </p:nvSpPr>
        <p:spPr>
          <a:xfrm>
            <a:off x="1715350" y="3049025"/>
            <a:ext cx="6845100" cy="4464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accent5"/>
                </a:solidFill>
                <a:latin typeface="Oswald"/>
                <a:ea typeface="Oswald"/>
                <a:cs typeface="Oswald"/>
                <a:sym typeface="Oswald"/>
              </a:rPr>
              <a:t>Reiteration: </a:t>
            </a:r>
            <a:r>
              <a:rPr lang="en" sz="1700">
                <a:solidFill>
                  <a:schemeClr val="dk1"/>
                </a:solidFill>
                <a:latin typeface="Oswald"/>
                <a:ea typeface="Oswald"/>
                <a:cs typeface="Oswald"/>
                <a:sym typeface="Oswald"/>
              </a:rPr>
              <a:t>adapt by describing Max and lily playing together with lego</a:t>
            </a:r>
            <a:endParaRPr sz="1700">
              <a:solidFill>
                <a:schemeClr val="dk1"/>
              </a:solidFill>
              <a:latin typeface="Oswald"/>
              <a:ea typeface="Oswald"/>
              <a:cs typeface="Oswald"/>
              <a:sym typeface="Oswa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0" name="Shape 1090"/>
        <p:cNvGrpSpPr/>
        <p:nvPr/>
      </p:nvGrpSpPr>
      <p:grpSpPr>
        <a:xfrm>
          <a:off x="0" y="0"/>
          <a:ext cx="0" cy="0"/>
          <a:chOff x="0" y="0"/>
          <a:chExt cx="0" cy="0"/>
        </a:xfrm>
      </p:grpSpPr>
      <p:sp>
        <p:nvSpPr>
          <p:cNvPr id="1091" name="Google Shape;1091;p94"/>
          <p:cNvSpPr txBox="1"/>
          <p:nvPr/>
        </p:nvSpPr>
        <p:spPr>
          <a:xfrm>
            <a:off x="242050" y="125500"/>
            <a:ext cx="87570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rgbClr val="F3F3F3"/>
                </a:solidFill>
                <a:latin typeface="Oswald"/>
                <a:ea typeface="Oswald"/>
                <a:cs typeface="Oswald"/>
                <a:sym typeface="Oswald"/>
              </a:rPr>
              <a:t>Reiteration is key</a:t>
            </a:r>
            <a:endParaRPr sz="1900">
              <a:solidFill>
                <a:srgbClr val="F3F3F3"/>
              </a:solidFill>
              <a:latin typeface="Oswald"/>
              <a:ea typeface="Oswald"/>
              <a:cs typeface="Oswald"/>
              <a:sym typeface="Oswald"/>
            </a:endParaRPr>
          </a:p>
        </p:txBody>
      </p:sp>
      <p:sp>
        <p:nvSpPr>
          <p:cNvPr id="1092" name="Google Shape;1092;p94"/>
          <p:cNvSpPr/>
          <p:nvPr/>
        </p:nvSpPr>
        <p:spPr>
          <a:xfrm>
            <a:off x="3552900" y="942250"/>
            <a:ext cx="5446200" cy="829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3" name="Google Shape;1093;p94"/>
          <p:cNvSpPr/>
          <p:nvPr/>
        </p:nvSpPr>
        <p:spPr>
          <a:xfrm>
            <a:off x="195650" y="1864025"/>
            <a:ext cx="4768500" cy="829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4" name="Google Shape;1094;p94"/>
          <p:cNvSpPr/>
          <p:nvPr/>
        </p:nvSpPr>
        <p:spPr>
          <a:xfrm>
            <a:off x="4146225" y="2742550"/>
            <a:ext cx="4768500" cy="829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5" name="Google Shape;1095;p94"/>
          <p:cNvSpPr/>
          <p:nvPr/>
        </p:nvSpPr>
        <p:spPr>
          <a:xfrm>
            <a:off x="195650" y="3672950"/>
            <a:ext cx="4768500" cy="1245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6" name="Google Shape;1096;p94"/>
          <p:cNvSpPr txBox="1"/>
          <p:nvPr/>
        </p:nvSpPr>
        <p:spPr>
          <a:xfrm>
            <a:off x="3656650" y="988525"/>
            <a:ext cx="526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Write an email </a:t>
            </a:r>
            <a:r>
              <a:rPr lang="en" sz="1800">
                <a:solidFill>
                  <a:schemeClr val="dk1"/>
                </a:solidFill>
                <a:latin typeface="Oswald"/>
                <a:ea typeface="Oswald"/>
                <a:cs typeface="Oswald"/>
                <a:sym typeface="Oswald"/>
              </a:rPr>
              <a:t>inviting</a:t>
            </a:r>
            <a:r>
              <a:rPr lang="en" sz="1800">
                <a:solidFill>
                  <a:schemeClr val="dk1"/>
                </a:solidFill>
                <a:latin typeface="Oswald"/>
                <a:ea typeface="Oswald"/>
                <a:cs typeface="Oswald"/>
                <a:sym typeface="Oswald"/>
              </a:rPr>
              <a:t> people to THE genAI training at VIB. The email is targeting admin people and researcher.</a:t>
            </a:r>
            <a:endParaRPr sz="1800">
              <a:solidFill>
                <a:schemeClr val="dk1"/>
              </a:solidFill>
              <a:latin typeface="Oswald"/>
              <a:ea typeface="Oswald"/>
              <a:cs typeface="Oswald"/>
              <a:sym typeface="Oswald"/>
            </a:endParaRPr>
          </a:p>
        </p:txBody>
      </p:sp>
      <p:sp>
        <p:nvSpPr>
          <p:cNvPr id="1097" name="Google Shape;1097;p94"/>
          <p:cNvSpPr txBox="1"/>
          <p:nvPr/>
        </p:nvSpPr>
        <p:spPr>
          <a:xfrm>
            <a:off x="242050" y="1911700"/>
            <a:ext cx="459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1st draft …..</a:t>
            </a:r>
            <a:endParaRPr sz="1800">
              <a:solidFill>
                <a:schemeClr val="dk1"/>
              </a:solidFill>
              <a:latin typeface="Oswald"/>
              <a:ea typeface="Oswald"/>
              <a:cs typeface="Oswald"/>
              <a:sym typeface="Oswald"/>
            </a:endParaRPr>
          </a:p>
        </p:txBody>
      </p:sp>
      <p:sp>
        <p:nvSpPr>
          <p:cNvPr id="1098" name="Google Shape;1098;p94"/>
          <p:cNvSpPr txBox="1"/>
          <p:nvPr/>
        </p:nvSpPr>
        <p:spPr>
          <a:xfrm>
            <a:off x="4230975" y="2792325"/>
            <a:ext cx="4599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Use more formal English and try to finish with a catchy sentence.</a:t>
            </a:r>
            <a:endParaRPr sz="1800">
              <a:solidFill>
                <a:schemeClr val="dk1"/>
              </a:solidFill>
              <a:latin typeface="Oswald"/>
              <a:ea typeface="Oswald"/>
              <a:cs typeface="Oswald"/>
              <a:sym typeface="Oswald"/>
            </a:endParaRPr>
          </a:p>
        </p:txBody>
      </p:sp>
      <p:sp>
        <p:nvSpPr>
          <p:cNvPr id="1099" name="Google Shape;1099;p94"/>
          <p:cNvSpPr txBox="1"/>
          <p:nvPr/>
        </p:nvSpPr>
        <p:spPr>
          <a:xfrm>
            <a:off x="242050" y="3679050"/>
            <a:ext cx="4599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2nd draft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a:t>
            </a:r>
            <a:endParaRPr sz="1800">
              <a:solidFill>
                <a:schemeClr val="dk1"/>
              </a:solidFill>
              <a:latin typeface="Oswald"/>
              <a:ea typeface="Oswald"/>
              <a:cs typeface="Oswald"/>
              <a:sym typeface="Oswa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95"/>
          <p:cNvSpPr txBox="1"/>
          <p:nvPr/>
        </p:nvSpPr>
        <p:spPr>
          <a:xfrm>
            <a:off x="253600" y="1166850"/>
            <a:ext cx="4621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Reiteration</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Ask AI to adjust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Rephrase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Avoid specific words</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Transform style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Reshape </a:t>
            </a:r>
            <a:r>
              <a:rPr lang="en" sz="1800">
                <a:solidFill>
                  <a:srgbClr val="F3F3F3"/>
                </a:solidFill>
                <a:latin typeface="Oswald"/>
                <a:ea typeface="Oswald"/>
                <a:cs typeface="Oswald"/>
                <a:sym typeface="Oswald"/>
              </a:rPr>
              <a:t>audience</a:t>
            </a:r>
            <a:endParaRPr sz="1800">
              <a:solidFill>
                <a:srgbClr val="F3F3F3"/>
              </a:solidFill>
              <a:latin typeface="Oswald"/>
              <a:ea typeface="Oswald"/>
              <a:cs typeface="Oswald"/>
              <a:sym typeface="Oswald"/>
            </a:endParaRPr>
          </a:p>
        </p:txBody>
      </p:sp>
      <p:sp>
        <p:nvSpPr>
          <p:cNvPr id="1105" name="Google Shape;1105;p95"/>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106" name="Google Shape;1106;p95"/>
          <p:cNvGrpSpPr/>
          <p:nvPr/>
        </p:nvGrpSpPr>
        <p:grpSpPr>
          <a:xfrm>
            <a:off x="5109587" y="1090289"/>
            <a:ext cx="3094051" cy="2277120"/>
            <a:chOff x="5100525" y="882125"/>
            <a:chExt cx="2316600" cy="3742800"/>
          </a:xfrm>
        </p:grpSpPr>
        <p:grpSp>
          <p:nvGrpSpPr>
            <p:cNvPr id="1107" name="Google Shape;1107;p95"/>
            <p:cNvGrpSpPr/>
            <p:nvPr/>
          </p:nvGrpSpPr>
          <p:grpSpPr>
            <a:xfrm>
              <a:off x="5100525" y="882125"/>
              <a:ext cx="2280300" cy="3742800"/>
              <a:chOff x="5100525" y="882125"/>
              <a:chExt cx="2280300" cy="3742800"/>
            </a:xfrm>
          </p:grpSpPr>
          <p:sp>
            <p:nvSpPr>
              <p:cNvPr id="1108" name="Google Shape;1108;p95"/>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9" name="Google Shape;1109;p95"/>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0" name="Google Shape;1110;p95"/>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11" name="Google Shape;1111;p95"/>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2" name="Google Shape;1112;p95"/>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13" name="Google Shape;1113;p95"/>
          <p:cNvSpPr/>
          <p:nvPr/>
        </p:nvSpPr>
        <p:spPr>
          <a:xfrm>
            <a:off x="5394274" y="1346529"/>
            <a:ext cx="1868400" cy="239400"/>
          </a:xfrm>
          <a:prstGeom prst="round2DiagRect">
            <a:avLst>
              <a:gd fmla="val 16667" name="adj1"/>
              <a:gd fmla="val 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4" name="Google Shape;1114;p95"/>
          <p:cNvSpPr/>
          <p:nvPr/>
        </p:nvSpPr>
        <p:spPr>
          <a:xfrm>
            <a:off x="5394274" y="1669986"/>
            <a:ext cx="1868400" cy="665100"/>
          </a:xfrm>
          <a:prstGeom prst="round2DiagRect">
            <a:avLst>
              <a:gd fmla="val 16667" name="adj1"/>
              <a:gd fmla="val 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5" name="Google Shape;1115;p95"/>
          <p:cNvSpPr/>
          <p:nvPr/>
        </p:nvSpPr>
        <p:spPr>
          <a:xfrm>
            <a:off x="5427150" y="2422438"/>
            <a:ext cx="1380600" cy="194400"/>
          </a:xfrm>
          <a:prstGeom prst="round2DiagRect">
            <a:avLst>
              <a:gd fmla="val 16667" name="adj1"/>
              <a:gd fmla="val 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6" name="Google Shape;1116;p95"/>
          <p:cNvSpPr/>
          <p:nvPr/>
        </p:nvSpPr>
        <p:spPr>
          <a:xfrm>
            <a:off x="5394274" y="2704209"/>
            <a:ext cx="1868400" cy="450000"/>
          </a:xfrm>
          <a:prstGeom prst="round2DiagRect">
            <a:avLst>
              <a:gd fmla="val 16667" name="adj1"/>
              <a:gd fmla="val 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17" name="Google Shape;1117;p95"/>
          <p:cNvCxnSpPr/>
          <p:nvPr/>
        </p:nvCxnSpPr>
        <p:spPr>
          <a:xfrm>
            <a:off x="5528925" y="1398250"/>
            <a:ext cx="1610700" cy="3300"/>
          </a:xfrm>
          <a:prstGeom prst="straightConnector1">
            <a:avLst/>
          </a:prstGeom>
          <a:noFill/>
          <a:ln cap="flat" cmpd="sng" w="19050">
            <a:solidFill>
              <a:schemeClr val="dk1"/>
            </a:solidFill>
            <a:prstDash val="solid"/>
            <a:round/>
            <a:headEnd len="med" w="med" type="none"/>
            <a:tailEnd len="med" w="med" type="none"/>
          </a:ln>
        </p:spPr>
      </p:cxnSp>
      <p:cxnSp>
        <p:nvCxnSpPr>
          <p:cNvPr id="1118" name="Google Shape;1118;p95"/>
          <p:cNvCxnSpPr/>
          <p:nvPr/>
        </p:nvCxnSpPr>
        <p:spPr>
          <a:xfrm>
            <a:off x="5528925" y="1464575"/>
            <a:ext cx="1610700" cy="3300"/>
          </a:xfrm>
          <a:prstGeom prst="straightConnector1">
            <a:avLst/>
          </a:prstGeom>
          <a:noFill/>
          <a:ln cap="flat" cmpd="sng" w="19050">
            <a:solidFill>
              <a:schemeClr val="dk1"/>
            </a:solidFill>
            <a:prstDash val="solid"/>
            <a:round/>
            <a:headEnd len="med" w="med" type="none"/>
            <a:tailEnd len="med" w="med" type="none"/>
          </a:ln>
        </p:spPr>
      </p:cxnSp>
      <p:cxnSp>
        <p:nvCxnSpPr>
          <p:cNvPr id="1119" name="Google Shape;1119;p95"/>
          <p:cNvCxnSpPr/>
          <p:nvPr/>
        </p:nvCxnSpPr>
        <p:spPr>
          <a:xfrm>
            <a:off x="5523125" y="1534113"/>
            <a:ext cx="870600" cy="4800"/>
          </a:xfrm>
          <a:prstGeom prst="straightConnector1">
            <a:avLst/>
          </a:prstGeom>
          <a:noFill/>
          <a:ln cap="flat" cmpd="sng" w="19050">
            <a:solidFill>
              <a:schemeClr val="dk1"/>
            </a:solidFill>
            <a:prstDash val="solid"/>
            <a:round/>
            <a:headEnd len="med" w="med" type="none"/>
            <a:tailEnd len="med" w="med" type="none"/>
          </a:ln>
        </p:spPr>
      </p:cxnSp>
      <p:cxnSp>
        <p:nvCxnSpPr>
          <p:cNvPr id="1120" name="Google Shape;1120;p95"/>
          <p:cNvCxnSpPr/>
          <p:nvPr/>
        </p:nvCxnSpPr>
        <p:spPr>
          <a:xfrm>
            <a:off x="5526025" y="1780975"/>
            <a:ext cx="1610700" cy="3300"/>
          </a:xfrm>
          <a:prstGeom prst="straightConnector1">
            <a:avLst/>
          </a:prstGeom>
          <a:noFill/>
          <a:ln cap="flat" cmpd="sng" w="19050">
            <a:solidFill>
              <a:schemeClr val="dk1"/>
            </a:solidFill>
            <a:prstDash val="solid"/>
            <a:round/>
            <a:headEnd len="med" w="med" type="none"/>
            <a:tailEnd len="med" w="med" type="none"/>
          </a:ln>
        </p:spPr>
      </p:cxnSp>
      <p:cxnSp>
        <p:nvCxnSpPr>
          <p:cNvPr id="1121" name="Google Shape;1121;p95"/>
          <p:cNvCxnSpPr/>
          <p:nvPr/>
        </p:nvCxnSpPr>
        <p:spPr>
          <a:xfrm>
            <a:off x="5526025" y="1847300"/>
            <a:ext cx="1610700" cy="3300"/>
          </a:xfrm>
          <a:prstGeom prst="straightConnector1">
            <a:avLst/>
          </a:prstGeom>
          <a:noFill/>
          <a:ln cap="flat" cmpd="sng" w="19050">
            <a:solidFill>
              <a:schemeClr val="dk1"/>
            </a:solidFill>
            <a:prstDash val="solid"/>
            <a:round/>
            <a:headEnd len="med" w="med" type="none"/>
            <a:tailEnd len="med" w="med" type="none"/>
          </a:ln>
        </p:spPr>
      </p:cxnSp>
      <p:cxnSp>
        <p:nvCxnSpPr>
          <p:cNvPr id="1122" name="Google Shape;1122;p95"/>
          <p:cNvCxnSpPr/>
          <p:nvPr/>
        </p:nvCxnSpPr>
        <p:spPr>
          <a:xfrm>
            <a:off x="5520225" y="1916838"/>
            <a:ext cx="870600" cy="4800"/>
          </a:xfrm>
          <a:prstGeom prst="straightConnector1">
            <a:avLst/>
          </a:prstGeom>
          <a:noFill/>
          <a:ln cap="flat" cmpd="sng" w="19050">
            <a:solidFill>
              <a:schemeClr val="dk1"/>
            </a:solidFill>
            <a:prstDash val="solid"/>
            <a:round/>
            <a:headEnd len="med" w="med" type="none"/>
            <a:tailEnd len="med" w="med" type="none"/>
          </a:ln>
        </p:spPr>
      </p:cxnSp>
      <p:cxnSp>
        <p:nvCxnSpPr>
          <p:cNvPr id="1123" name="Google Shape;1123;p95"/>
          <p:cNvCxnSpPr/>
          <p:nvPr/>
        </p:nvCxnSpPr>
        <p:spPr>
          <a:xfrm>
            <a:off x="5526025" y="2033025"/>
            <a:ext cx="1610700" cy="3300"/>
          </a:xfrm>
          <a:prstGeom prst="straightConnector1">
            <a:avLst/>
          </a:prstGeom>
          <a:noFill/>
          <a:ln cap="flat" cmpd="sng" w="19050">
            <a:solidFill>
              <a:schemeClr val="dk1"/>
            </a:solidFill>
            <a:prstDash val="solid"/>
            <a:round/>
            <a:headEnd len="med" w="med" type="none"/>
            <a:tailEnd len="med" w="med" type="none"/>
          </a:ln>
        </p:spPr>
      </p:cxnSp>
      <p:cxnSp>
        <p:nvCxnSpPr>
          <p:cNvPr id="1124" name="Google Shape;1124;p95"/>
          <p:cNvCxnSpPr/>
          <p:nvPr/>
        </p:nvCxnSpPr>
        <p:spPr>
          <a:xfrm>
            <a:off x="5526025" y="2099350"/>
            <a:ext cx="1610700" cy="3300"/>
          </a:xfrm>
          <a:prstGeom prst="straightConnector1">
            <a:avLst/>
          </a:prstGeom>
          <a:noFill/>
          <a:ln cap="flat" cmpd="sng" w="19050">
            <a:solidFill>
              <a:schemeClr val="dk1"/>
            </a:solidFill>
            <a:prstDash val="solid"/>
            <a:round/>
            <a:headEnd len="med" w="med" type="none"/>
            <a:tailEnd len="med" w="med" type="none"/>
          </a:ln>
        </p:spPr>
      </p:cxnSp>
      <p:cxnSp>
        <p:nvCxnSpPr>
          <p:cNvPr id="1125" name="Google Shape;1125;p95"/>
          <p:cNvCxnSpPr/>
          <p:nvPr/>
        </p:nvCxnSpPr>
        <p:spPr>
          <a:xfrm>
            <a:off x="5520225" y="2168888"/>
            <a:ext cx="870600" cy="4800"/>
          </a:xfrm>
          <a:prstGeom prst="straightConnector1">
            <a:avLst/>
          </a:prstGeom>
          <a:noFill/>
          <a:ln cap="flat" cmpd="sng" w="19050">
            <a:solidFill>
              <a:schemeClr val="dk1"/>
            </a:solidFill>
            <a:prstDash val="solid"/>
            <a:round/>
            <a:headEnd len="med" w="med" type="none"/>
            <a:tailEnd len="med" w="med" type="none"/>
          </a:ln>
        </p:spPr>
      </p:cxnSp>
      <p:cxnSp>
        <p:nvCxnSpPr>
          <p:cNvPr id="1126" name="Google Shape;1126;p95"/>
          <p:cNvCxnSpPr/>
          <p:nvPr/>
        </p:nvCxnSpPr>
        <p:spPr>
          <a:xfrm>
            <a:off x="5520225" y="2517225"/>
            <a:ext cx="870600" cy="4800"/>
          </a:xfrm>
          <a:prstGeom prst="straightConnector1">
            <a:avLst/>
          </a:prstGeom>
          <a:noFill/>
          <a:ln cap="flat" cmpd="sng" w="19050">
            <a:solidFill>
              <a:schemeClr val="dk1"/>
            </a:solidFill>
            <a:prstDash val="solid"/>
            <a:round/>
            <a:headEnd len="med" w="med" type="none"/>
            <a:tailEnd len="med" w="med" type="none"/>
          </a:ln>
        </p:spPr>
      </p:cxnSp>
      <p:cxnSp>
        <p:nvCxnSpPr>
          <p:cNvPr id="1127" name="Google Shape;1127;p95"/>
          <p:cNvCxnSpPr/>
          <p:nvPr/>
        </p:nvCxnSpPr>
        <p:spPr>
          <a:xfrm>
            <a:off x="5497875" y="2803675"/>
            <a:ext cx="1610700" cy="3300"/>
          </a:xfrm>
          <a:prstGeom prst="straightConnector1">
            <a:avLst/>
          </a:prstGeom>
          <a:noFill/>
          <a:ln cap="flat" cmpd="sng" w="19050">
            <a:solidFill>
              <a:schemeClr val="dk1"/>
            </a:solidFill>
            <a:prstDash val="solid"/>
            <a:round/>
            <a:headEnd len="med" w="med" type="none"/>
            <a:tailEnd len="med" w="med" type="none"/>
          </a:ln>
        </p:spPr>
      </p:cxnSp>
      <p:cxnSp>
        <p:nvCxnSpPr>
          <p:cNvPr id="1128" name="Google Shape;1128;p95"/>
          <p:cNvCxnSpPr/>
          <p:nvPr/>
        </p:nvCxnSpPr>
        <p:spPr>
          <a:xfrm>
            <a:off x="5497875" y="2870000"/>
            <a:ext cx="1610700" cy="3300"/>
          </a:xfrm>
          <a:prstGeom prst="straightConnector1">
            <a:avLst/>
          </a:prstGeom>
          <a:noFill/>
          <a:ln cap="flat" cmpd="sng" w="19050">
            <a:solidFill>
              <a:schemeClr val="dk1"/>
            </a:solidFill>
            <a:prstDash val="solid"/>
            <a:round/>
            <a:headEnd len="med" w="med" type="none"/>
            <a:tailEnd len="med" w="med" type="none"/>
          </a:ln>
        </p:spPr>
      </p:cxnSp>
      <p:cxnSp>
        <p:nvCxnSpPr>
          <p:cNvPr id="1129" name="Google Shape;1129;p95"/>
          <p:cNvCxnSpPr/>
          <p:nvPr/>
        </p:nvCxnSpPr>
        <p:spPr>
          <a:xfrm>
            <a:off x="5520225" y="3032938"/>
            <a:ext cx="870600" cy="4800"/>
          </a:xfrm>
          <a:prstGeom prst="straightConnector1">
            <a:avLst/>
          </a:prstGeom>
          <a:noFill/>
          <a:ln cap="flat" cmpd="sng" w="19050">
            <a:solidFill>
              <a:schemeClr val="dk1"/>
            </a:solidFill>
            <a:prstDash val="solid"/>
            <a:round/>
            <a:headEnd len="med" w="med" type="none"/>
            <a:tailEnd len="med" w="med" type="none"/>
          </a:ln>
        </p:spPr>
      </p:cxnSp>
      <p:cxnSp>
        <p:nvCxnSpPr>
          <p:cNvPr id="1130" name="Google Shape;1130;p95"/>
          <p:cNvCxnSpPr/>
          <p:nvPr/>
        </p:nvCxnSpPr>
        <p:spPr>
          <a:xfrm>
            <a:off x="5497875" y="2951475"/>
            <a:ext cx="1610700" cy="33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4" name="Shape 1134"/>
        <p:cNvGrpSpPr/>
        <p:nvPr/>
      </p:nvGrpSpPr>
      <p:grpSpPr>
        <a:xfrm>
          <a:off x="0" y="0"/>
          <a:ext cx="0" cy="0"/>
          <a:chOff x="0" y="0"/>
          <a:chExt cx="0" cy="0"/>
        </a:xfrm>
      </p:grpSpPr>
      <p:sp>
        <p:nvSpPr>
          <p:cNvPr id="1135" name="Google Shape;1135;p96"/>
          <p:cNvSpPr txBox="1"/>
          <p:nvPr/>
        </p:nvSpPr>
        <p:spPr>
          <a:xfrm>
            <a:off x="253600" y="1166850"/>
            <a:ext cx="46215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Action Verbs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Explain</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Write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Summarize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Create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Brainstorm</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Expand</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Etc ..</a:t>
            </a:r>
            <a:endParaRPr sz="1800">
              <a:solidFill>
                <a:srgbClr val="F3F3F3"/>
              </a:solidFill>
              <a:latin typeface="Oswald"/>
              <a:ea typeface="Oswald"/>
              <a:cs typeface="Oswald"/>
              <a:sym typeface="Oswald"/>
            </a:endParaRPr>
          </a:p>
        </p:txBody>
      </p:sp>
      <p:sp>
        <p:nvSpPr>
          <p:cNvPr id="1136" name="Google Shape;1136;p96"/>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97"/>
          <p:cNvSpPr txBox="1"/>
          <p:nvPr/>
        </p:nvSpPr>
        <p:spPr>
          <a:xfrm>
            <a:off x="253600" y="1014450"/>
            <a:ext cx="46215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Types of prompting</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Role playing</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Persona definition</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Audience</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for whom</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Flipped interaction</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Interview</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Prompt an ideal prompt</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2 steps prompting</a:t>
            </a:r>
            <a:endParaRPr sz="1800">
              <a:solidFill>
                <a:srgbClr val="F3F3F3"/>
              </a:solidFill>
              <a:latin typeface="Oswald"/>
              <a:ea typeface="Oswald"/>
              <a:cs typeface="Oswald"/>
              <a:sym typeface="Oswald"/>
            </a:endParaRPr>
          </a:p>
        </p:txBody>
      </p:sp>
      <p:sp>
        <p:nvSpPr>
          <p:cNvPr id="1142" name="Google Shape;1142;p97"/>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143" name="Google Shape;1143;p97"/>
          <p:cNvGrpSpPr/>
          <p:nvPr/>
        </p:nvGrpSpPr>
        <p:grpSpPr>
          <a:xfrm>
            <a:off x="4334925" y="-4184075"/>
            <a:ext cx="4017875" cy="3742800"/>
            <a:chOff x="4045050" y="882125"/>
            <a:chExt cx="4017875" cy="3742800"/>
          </a:xfrm>
        </p:grpSpPr>
        <p:grpSp>
          <p:nvGrpSpPr>
            <p:cNvPr id="1144" name="Google Shape;1144;p97"/>
            <p:cNvGrpSpPr/>
            <p:nvPr/>
          </p:nvGrpSpPr>
          <p:grpSpPr>
            <a:xfrm>
              <a:off x="5100525" y="882125"/>
              <a:ext cx="2316600" cy="3742800"/>
              <a:chOff x="5100525" y="882125"/>
              <a:chExt cx="2316600" cy="3742800"/>
            </a:xfrm>
          </p:grpSpPr>
          <p:grpSp>
            <p:nvGrpSpPr>
              <p:cNvPr id="1145" name="Google Shape;1145;p97"/>
              <p:cNvGrpSpPr/>
              <p:nvPr/>
            </p:nvGrpSpPr>
            <p:grpSpPr>
              <a:xfrm>
                <a:off x="5100525" y="882125"/>
                <a:ext cx="2280300" cy="3742800"/>
                <a:chOff x="5100525" y="882125"/>
                <a:chExt cx="2280300" cy="3742800"/>
              </a:xfrm>
            </p:grpSpPr>
            <p:sp>
              <p:nvSpPr>
                <p:cNvPr id="1146" name="Google Shape;1146;p97"/>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7" name="Google Shape;1147;p97"/>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8" name="Google Shape;1148;p97"/>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49" name="Google Shape;1149;p97"/>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0" name="Google Shape;1150;p97"/>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51" name="Google Shape;1151;p97"/>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2" name="Google Shape;1152;p97"/>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3" name="Google Shape;1153;p97"/>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154" name="Google Shape;1154;p97"/>
          <p:cNvPicPr preferRelativeResize="0"/>
          <p:nvPr/>
        </p:nvPicPr>
        <p:blipFill rotWithShape="1">
          <a:blip r:embed="rId3">
            <a:alphaModFix/>
          </a:blip>
          <a:srcRect b="0" l="0" r="63349" t="0"/>
          <a:stretch/>
        </p:blipFill>
        <p:spPr>
          <a:xfrm>
            <a:off x="4748950" y="1222750"/>
            <a:ext cx="3351250" cy="2761500"/>
          </a:xfrm>
          <a:prstGeom prst="rect">
            <a:avLst/>
          </a:prstGeom>
          <a:noFill/>
          <a:ln>
            <a:noFill/>
          </a:ln>
          <a:effectLst>
            <a:outerShdw blurRad="57150" rotWithShape="0" algn="bl" dir="3120000" dist="85725">
              <a:srgbClr val="000000">
                <a:alpha val="50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98"/>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160" name="Google Shape;1160;p98"/>
          <p:cNvGrpSpPr/>
          <p:nvPr/>
        </p:nvGrpSpPr>
        <p:grpSpPr>
          <a:xfrm>
            <a:off x="4334925" y="-4184075"/>
            <a:ext cx="4017875" cy="3742800"/>
            <a:chOff x="4045050" y="882125"/>
            <a:chExt cx="4017875" cy="3742800"/>
          </a:xfrm>
        </p:grpSpPr>
        <p:grpSp>
          <p:nvGrpSpPr>
            <p:cNvPr id="1161" name="Google Shape;1161;p98"/>
            <p:cNvGrpSpPr/>
            <p:nvPr/>
          </p:nvGrpSpPr>
          <p:grpSpPr>
            <a:xfrm>
              <a:off x="5100525" y="882125"/>
              <a:ext cx="2316600" cy="3742800"/>
              <a:chOff x="5100525" y="882125"/>
              <a:chExt cx="2316600" cy="3742800"/>
            </a:xfrm>
          </p:grpSpPr>
          <p:grpSp>
            <p:nvGrpSpPr>
              <p:cNvPr id="1162" name="Google Shape;1162;p98"/>
              <p:cNvGrpSpPr/>
              <p:nvPr/>
            </p:nvGrpSpPr>
            <p:grpSpPr>
              <a:xfrm>
                <a:off x="5100525" y="882125"/>
                <a:ext cx="2280300" cy="3742800"/>
                <a:chOff x="5100525" y="882125"/>
                <a:chExt cx="2280300" cy="3742800"/>
              </a:xfrm>
            </p:grpSpPr>
            <p:sp>
              <p:nvSpPr>
                <p:cNvPr id="1163" name="Google Shape;1163;p98"/>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4" name="Google Shape;1164;p98"/>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5" name="Google Shape;1165;p98"/>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66" name="Google Shape;1166;p98"/>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7" name="Google Shape;1167;p98"/>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68" name="Google Shape;1168;p98"/>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9" name="Google Shape;1169;p98"/>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0" name="Google Shape;1170;p98"/>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71" name="Google Shape;1171;p98"/>
          <p:cNvSpPr txBox="1"/>
          <p:nvPr/>
        </p:nvSpPr>
        <p:spPr>
          <a:xfrm>
            <a:off x="253600" y="1014450"/>
            <a:ext cx="4621500" cy="2575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Role play, define:</a:t>
            </a:r>
            <a:endParaRPr sz="1800">
              <a:solidFill>
                <a:srgbClr val="F3F3F3"/>
              </a:solidFill>
              <a:latin typeface="Oswald"/>
              <a:ea typeface="Oswald"/>
              <a:cs typeface="Oswald"/>
              <a:sym typeface="Oswald"/>
            </a:endParaRPr>
          </a:p>
          <a:p>
            <a:pPr indent="0" lvl="0" marL="457200" rtl="0" algn="l">
              <a:spcBef>
                <a:spcPts val="0"/>
              </a:spcBef>
              <a:spcAft>
                <a:spcPts val="0"/>
              </a:spcAft>
              <a:buNone/>
            </a:pPr>
            <a:r>
              <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Who</a:t>
            </a:r>
            <a:endParaRPr sz="1800">
              <a:solidFill>
                <a:srgbClr val="EF7500"/>
              </a:solidFill>
              <a:latin typeface="Oswald"/>
              <a:ea typeface="Oswald"/>
              <a:cs typeface="Oswald"/>
              <a:sym typeface="Oswald"/>
            </a:endParaRPr>
          </a:p>
          <a:p>
            <a:pPr indent="-323850" lvl="2" marL="1371600" rtl="0" algn="l">
              <a:spcBef>
                <a:spcPts val="0"/>
              </a:spcBef>
              <a:spcAft>
                <a:spcPts val="0"/>
              </a:spcAft>
              <a:buClr>
                <a:srgbClr val="F3F3F3"/>
              </a:buClr>
              <a:buSzPts val="1500"/>
              <a:buFont typeface="Oswald"/>
              <a:buChar char="■"/>
            </a:pPr>
            <a:r>
              <a:rPr lang="en" sz="1500">
                <a:solidFill>
                  <a:srgbClr val="F3F3F3"/>
                </a:solidFill>
                <a:latin typeface="Oswald"/>
                <a:ea typeface="Oswald"/>
                <a:cs typeface="Oswald"/>
                <a:sym typeface="Oswald"/>
              </a:rPr>
              <a:t>specify the role of AI </a:t>
            </a:r>
            <a:endParaRPr sz="1500">
              <a:solidFill>
                <a:srgbClr val="F3F3F3"/>
              </a:solidFill>
              <a:latin typeface="Oswald"/>
              <a:ea typeface="Oswald"/>
              <a:cs typeface="Oswald"/>
              <a:sym typeface="Oswald"/>
            </a:endParaRPr>
          </a:p>
          <a:p>
            <a:pPr indent="-323850" lvl="2" marL="1371600" rtl="0" algn="l">
              <a:spcBef>
                <a:spcPts val="0"/>
              </a:spcBef>
              <a:spcAft>
                <a:spcPts val="0"/>
              </a:spcAft>
              <a:buClr>
                <a:srgbClr val="F3F3F3"/>
              </a:buClr>
              <a:buSzPts val="1500"/>
              <a:buFont typeface="Oswald"/>
              <a:buChar char="■"/>
            </a:pPr>
            <a:r>
              <a:rPr lang="en" sz="1500">
                <a:solidFill>
                  <a:srgbClr val="F3F3F3"/>
                </a:solidFill>
                <a:latin typeface="Oswald"/>
                <a:ea typeface="Oswald"/>
                <a:cs typeface="Oswald"/>
                <a:sym typeface="Oswald"/>
              </a:rPr>
              <a:t>Teacher, Historian, Manager …</a:t>
            </a:r>
            <a:endParaRPr sz="1500">
              <a:solidFill>
                <a:srgbClr val="F3F3F3"/>
              </a:solidFill>
              <a:latin typeface="Oswald"/>
              <a:ea typeface="Oswald"/>
              <a:cs typeface="Oswald"/>
              <a:sym typeface="Oswald"/>
            </a:endParaRPr>
          </a:p>
          <a:p>
            <a:pPr indent="-342900" lvl="1" marL="914400" rtl="0" algn="l">
              <a:spcBef>
                <a:spcPts val="100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What</a:t>
            </a:r>
            <a:endParaRPr sz="1800">
              <a:solidFill>
                <a:srgbClr val="EF7500"/>
              </a:solidFill>
              <a:latin typeface="Oswald"/>
              <a:ea typeface="Oswald"/>
              <a:cs typeface="Oswald"/>
              <a:sym typeface="Oswald"/>
            </a:endParaRPr>
          </a:p>
          <a:p>
            <a:pPr indent="-323850" lvl="2" marL="1371600" rtl="0" algn="l">
              <a:spcBef>
                <a:spcPts val="0"/>
              </a:spcBef>
              <a:spcAft>
                <a:spcPts val="0"/>
              </a:spcAft>
              <a:buClr>
                <a:srgbClr val="F3F3F3"/>
              </a:buClr>
              <a:buSzPts val="1500"/>
              <a:buFont typeface="Oswald"/>
              <a:buChar char="■"/>
            </a:pPr>
            <a:r>
              <a:rPr lang="en" sz="1500">
                <a:solidFill>
                  <a:srgbClr val="F3F3F3"/>
                </a:solidFill>
                <a:latin typeface="Oswald"/>
                <a:ea typeface="Oswald"/>
                <a:cs typeface="Oswald"/>
                <a:sym typeface="Oswald"/>
              </a:rPr>
              <a:t>indicate the action AI needs to perform</a:t>
            </a:r>
            <a:endParaRPr sz="1500">
              <a:solidFill>
                <a:srgbClr val="F3F3F3"/>
              </a:solidFill>
              <a:latin typeface="Oswald"/>
              <a:ea typeface="Oswald"/>
              <a:cs typeface="Oswald"/>
              <a:sym typeface="Oswald"/>
            </a:endParaRPr>
          </a:p>
          <a:p>
            <a:pPr indent="-323850" lvl="2" marL="1371600" rtl="0" algn="l">
              <a:spcBef>
                <a:spcPts val="0"/>
              </a:spcBef>
              <a:spcAft>
                <a:spcPts val="0"/>
              </a:spcAft>
              <a:buClr>
                <a:srgbClr val="F3F3F3"/>
              </a:buClr>
              <a:buSzPts val="1500"/>
              <a:buFont typeface="Oswald"/>
              <a:buChar char="■"/>
            </a:pPr>
            <a:r>
              <a:rPr lang="en" sz="1500">
                <a:solidFill>
                  <a:srgbClr val="F3F3F3"/>
                </a:solidFill>
                <a:latin typeface="Oswald"/>
                <a:ea typeface="Oswald"/>
                <a:cs typeface="Oswald"/>
                <a:sym typeface="Oswald"/>
              </a:rPr>
              <a:t>Write an email, make a study plan,  create an abstract …</a:t>
            </a:r>
            <a:endParaRPr sz="1500">
              <a:solidFill>
                <a:srgbClr val="F3F3F3"/>
              </a:solidFill>
              <a:latin typeface="Oswald"/>
              <a:ea typeface="Oswald"/>
              <a:cs typeface="Oswald"/>
              <a:sym typeface="Oswald"/>
            </a:endParaRPr>
          </a:p>
        </p:txBody>
      </p:sp>
      <p:sp>
        <p:nvSpPr>
          <p:cNvPr id="1172" name="Google Shape;1172;p98"/>
          <p:cNvSpPr txBox="1"/>
          <p:nvPr/>
        </p:nvSpPr>
        <p:spPr>
          <a:xfrm>
            <a:off x="4368400" y="1546525"/>
            <a:ext cx="4621500" cy="2914200"/>
          </a:xfrm>
          <a:prstGeom prst="rect">
            <a:avLst/>
          </a:prstGeom>
          <a:noFill/>
          <a:ln>
            <a:noFill/>
          </a:ln>
        </p:spPr>
        <p:txBody>
          <a:bodyPr anchorCtr="0" anchor="t" bIns="91425" lIns="91425" spcFirstLastPara="1" rIns="91425" wrap="square" tIns="91425">
            <a:spAutoFit/>
          </a:bodyPr>
          <a:lstStyle/>
          <a:p>
            <a:pPr indent="-342900" lvl="1" marL="914400" rtl="0" algn="l">
              <a:spcBef>
                <a:spcPts val="100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Where</a:t>
            </a:r>
            <a:endParaRPr sz="1800">
              <a:solidFill>
                <a:srgbClr val="EF7500"/>
              </a:solidFill>
              <a:latin typeface="Oswald"/>
              <a:ea typeface="Oswald"/>
              <a:cs typeface="Oswald"/>
              <a:sym typeface="Oswald"/>
            </a:endParaRPr>
          </a:p>
          <a:p>
            <a:pPr indent="-323850" lvl="2" marL="1371600" rtl="0" algn="l">
              <a:spcBef>
                <a:spcPts val="0"/>
              </a:spcBef>
              <a:spcAft>
                <a:spcPts val="0"/>
              </a:spcAft>
              <a:buClr>
                <a:srgbClr val="F3F3F3"/>
              </a:buClr>
              <a:buSzPts val="1500"/>
              <a:buFont typeface="Oswald"/>
              <a:buChar char="■"/>
            </a:pPr>
            <a:r>
              <a:rPr lang="en" sz="1500">
                <a:solidFill>
                  <a:srgbClr val="F3F3F3"/>
                </a:solidFill>
                <a:latin typeface="Oswald"/>
                <a:ea typeface="Oswald"/>
                <a:cs typeface="Oswald"/>
                <a:sym typeface="Oswald"/>
              </a:rPr>
              <a:t>specify the location or context</a:t>
            </a:r>
            <a:endParaRPr sz="1500">
              <a:solidFill>
                <a:srgbClr val="F3F3F3"/>
              </a:solidFill>
              <a:latin typeface="Oswald"/>
              <a:ea typeface="Oswald"/>
              <a:cs typeface="Oswald"/>
              <a:sym typeface="Oswald"/>
            </a:endParaRPr>
          </a:p>
          <a:p>
            <a:pPr indent="-323850" lvl="2" marL="1371600" rtl="0" algn="l">
              <a:spcBef>
                <a:spcPts val="0"/>
              </a:spcBef>
              <a:spcAft>
                <a:spcPts val="0"/>
              </a:spcAft>
              <a:buClr>
                <a:srgbClr val="F3F3F3"/>
              </a:buClr>
              <a:buSzPts val="1500"/>
              <a:buFont typeface="Oswald"/>
              <a:buChar char="■"/>
            </a:pPr>
            <a:r>
              <a:rPr lang="en" sz="1500">
                <a:solidFill>
                  <a:srgbClr val="F3F3F3"/>
                </a:solidFill>
                <a:latin typeface="Oswald"/>
                <a:ea typeface="Oswald"/>
                <a:cs typeface="Oswald"/>
                <a:sym typeface="Oswald"/>
              </a:rPr>
              <a:t>Define audience, situation, condition …</a:t>
            </a:r>
            <a:endParaRPr sz="1500">
              <a:solidFill>
                <a:srgbClr val="F3F3F3"/>
              </a:solidFill>
              <a:latin typeface="Oswald"/>
              <a:ea typeface="Oswald"/>
              <a:cs typeface="Oswald"/>
              <a:sym typeface="Oswald"/>
            </a:endParaRPr>
          </a:p>
          <a:p>
            <a:pPr indent="-342900" lvl="1" marL="914400" rtl="0" algn="l">
              <a:spcBef>
                <a:spcPts val="100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Why</a:t>
            </a:r>
            <a:endParaRPr sz="1800">
              <a:solidFill>
                <a:srgbClr val="EF7500"/>
              </a:solidFill>
              <a:latin typeface="Oswald"/>
              <a:ea typeface="Oswald"/>
              <a:cs typeface="Oswald"/>
              <a:sym typeface="Oswald"/>
            </a:endParaRPr>
          </a:p>
          <a:p>
            <a:pPr indent="-323850" lvl="2" marL="1371600" rtl="0" algn="l">
              <a:spcBef>
                <a:spcPts val="1000"/>
              </a:spcBef>
              <a:spcAft>
                <a:spcPts val="0"/>
              </a:spcAft>
              <a:buClr>
                <a:srgbClr val="F3F3F3"/>
              </a:buClr>
              <a:buSzPts val="1500"/>
              <a:buFont typeface="Oswald"/>
              <a:buChar char="■"/>
            </a:pPr>
            <a:r>
              <a:rPr lang="en" sz="1500">
                <a:solidFill>
                  <a:srgbClr val="F3F3F3"/>
                </a:solidFill>
                <a:latin typeface="Oswald"/>
                <a:ea typeface="Oswald"/>
                <a:cs typeface="Oswald"/>
                <a:sym typeface="Oswald"/>
              </a:rPr>
              <a:t>articulate the goals or motivation</a:t>
            </a:r>
            <a:endParaRPr sz="1500">
              <a:solidFill>
                <a:srgbClr val="F3F3F3"/>
              </a:solidFill>
              <a:latin typeface="Oswald"/>
              <a:ea typeface="Oswald"/>
              <a:cs typeface="Oswald"/>
              <a:sym typeface="Oswald"/>
            </a:endParaRPr>
          </a:p>
          <a:p>
            <a:pPr indent="-323850" lvl="2" marL="1371600" rtl="0" algn="l">
              <a:spcBef>
                <a:spcPts val="1000"/>
              </a:spcBef>
              <a:spcAft>
                <a:spcPts val="0"/>
              </a:spcAft>
              <a:buClr>
                <a:srgbClr val="F3F3F3"/>
              </a:buClr>
              <a:buSzPts val="1500"/>
              <a:buFont typeface="Oswald"/>
              <a:buChar char="■"/>
            </a:pPr>
            <a:r>
              <a:rPr lang="en" sz="1500">
                <a:solidFill>
                  <a:srgbClr val="F3F3F3"/>
                </a:solidFill>
                <a:latin typeface="Oswald"/>
                <a:ea typeface="Oswald"/>
                <a:cs typeface="Oswald"/>
                <a:sym typeface="Oswald"/>
              </a:rPr>
              <a:t>Invite people for an event, guide students into </a:t>
            </a:r>
            <a:r>
              <a:rPr lang="en" sz="1500">
                <a:solidFill>
                  <a:srgbClr val="F3F3F3"/>
                </a:solidFill>
                <a:latin typeface="Oswald"/>
                <a:ea typeface="Oswald"/>
                <a:cs typeface="Oswald"/>
                <a:sym typeface="Oswald"/>
              </a:rPr>
              <a:t>specific</a:t>
            </a:r>
            <a:r>
              <a:rPr lang="en" sz="1500">
                <a:solidFill>
                  <a:srgbClr val="F3F3F3"/>
                </a:solidFill>
                <a:latin typeface="Oswald"/>
                <a:ea typeface="Oswald"/>
                <a:cs typeface="Oswald"/>
                <a:sym typeface="Oswald"/>
              </a:rPr>
              <a:t> goals …</a:t>
            </a:r>
            <a:endParaRPr sz="1500">
              <a:solidFill>
                <a:srgbClr val="F3F3F3"/>
              </a:solidFill>
              <a:latin typeface="Oswald"/>
              <a:ea typeface="Oswald"/>
              <a:cs typeface="Oswald"/>
              <a:sym typeface="Oswald"/>
            </a:endParaRPr>
          </a:p>
          <a:p>
            <a:pPr indent="0" lvl="0" marL="0" rtl="0" algn="l">
              <a:spcBef>
                <a:spcPts val="1000"/>
              </a:spcBef>
              <a:spcAft>
                <a:spcPts val="0"/>
              </a:spcAft>
              <a:buNone/>
            </a:pPr>
            <a:r>
              <a:t/>
            </a:r>
            <a:endParaRPr sz="1500">
              <a:solidFill>
                <a:srgbClr val="F3F3F3"/>
              </a:solidFill>
              <a:latin typeface="Oswald"/>
              <a:ea typeface="Oswald"/>
              <a:cs typeface="Oswald"/>
              <a:sym typeface="Oswald"/>
            </a:endParaRPr>
          </a:p>
          <a:p>
            <a:pPr indent="0" lvl="0" marL="914400" rtl="0" algn="l">
              <a:spcBef>
                <a:spcPts val="0"/>
              </a:spcBef>
              <a:spcAft>
                <a:spcPts val="0"/>
              </a:spcAft>
              <a:buNone/>
            </a:pPr>
            <a:r>
              <a:t/>
            </a:r>
            <a:endParaRPr sz="1800">
              <a:solidFill>
                <a:srgbClr val="F3F3F3"/>
              </a:solidFill>
              <a:latin typeface="Oswald"/>
              <a:ea typeface="Oswald"/>
              <a:cs typeface="Oswald"/>
              <a:sym typeface="Oswa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99"/>
          <p:cNvSpPr/>
          <p:nvPr/>
        </p:nvSpPr>
        <p:spPr>
          <a:xfrm>
            <a:off x="255125" y="1121900"/>
            <a:ext cx="8552100" cy="315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8" name="Google Shape;1178;p99"/>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179" name="Google Shape;1179;p99"/>
          <p:cNvGrpSpPr/>
          <p:nvPr/>
        </p:nvGrpSpPr>
        <p:grpSpPr>
          <a:xfrm>
            <a:off x="4334925" y="-4184075"/>
            <a:ext cx="4017875" cy="3742800"/>
            <a:chOff x="4045050" y="882125"/>
            <a:chExt cx="4017875" cy="3742800"/>
          </a:xfrm>
        </p:grpSpPr>
        <p:grpSp>
          <p:nvGrpSpPr>
            <p:cNvPr id="1180" name="Google Shape;1180;p99"/>
            <p:cNvGrpSpPr/>
            <p:nvPr/>
          </p:nvGrpSpPr>
          <p:grpSpPr>
            <a:xfrm>
              <a:off x="5100525" y="882125"/>
              <a:ext cx="2316600" cy="3742800"/>
              <a:chOff x="5100525" y="882125"/>
              <a:chExt cx="2316600" cy="3742800"/>
            </a:xfrm>
          </p:grpSpPr>
          <p:grpSp>
            <p:nvGrpSpPr>
              <p:cNvPr id="1181" name="Google Shape;1181;p99"/>
              <p:cNvGrpSpPr/>
              <p:nvPr/>
            </p:nvGrpSpPr>
            <p:grpSpPr>
              <a:xfrm>
                <a:off x="5100525" y="882125"/>
                <a:ext cx="2280300" cy="3742800"/>
                <a:chOff x="5100525" y="882125"/>
                <a:chExt cx="2280300" cy="3742800"/>
              </a:xfrm>
            </p:grpSpPr>
            <p:sp>
              <p:nvSpPr>
                <p:cNvPr id="1182" name="Google Shape;1182;p99"/>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3" name="Google Shape;1183;p99"/>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4" name="Google Shape;1184;p99"/>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85" name="Google Shape;1185;p99"/>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6" name="Google Shape;1186;p99"/>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87" name="Google Shape;1187;p99"/>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8" name="Google Shape;1188;p99"/>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9" name="Google Shape;1189;p99"/>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90" name="Google Shape;1190;p99"/>
          <p:cNvSpPr txBox="1"/>
          <p:nvPr/>
        </p:nvSpPr>
        <p:spPr>
          <a:xfrm>
            <a:off x="386300" y="1187275"/>
            <a:ext cx="8129700" cy="2955300"/>
          </a:xfrm>
          <a:prstGeom prst="rect">
            <a:avLst/>
          </a:prstGeom>
          <a:solidFill>
            <a:schemeClr val="lt1"/>
          </a:solid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Example</a:t>
            </a:r>
            <a:endParaRPr sz="1800">
              <a:solidFill>
                <a:schemeClr val="dk1"/>
              </a:solidFill>
              <a:latin typeface="Oswald"/>
              <a:ea typeface="Oswald"/>
              <a:cs typeface="Oswald"/>
              <a:sym typeface="Oswald"/>
            </a:endParaRPr>
          </a:p>
          <a:p>
            <a:pPr indent="0" lvl="0" marL="45720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Your role as a </a:t>
            </a:r>
            <a:r>
              <a:rPr lang="en" sz="1800" u="sng">
                <a:solidFill>
                  <a:schemeClr val="accent5"/>
                </a:solidFill>
                <a:latin typeface="Oswald"/>
                <a:ea typeface="Oswald"/>
                <a:cs typeface="Oswald"/>
                <a:sym typeface="Oswald"/>
              </a:rPr>
              <a:t>coding tutor</a:t>
            </a:r>
            <a:r>
              <a:rPr lang="en" sz="1800">
                <a:solidFill>
                  <a:schemeClr val="dk1"/>
                </a:solidFill>
                <a:latin typeface="Oswald"/>
                <a:ea typeface="Oswald"/>
                <a:cs typeface="Oswald"/>
                <a:sym typeface="Oswald"/>
              </a:rPr>
              <a:t> is to create </a:t>
            </a:r>
            <a:r>
              <a:rPr lang="en" sz="1800" u="sng">
                <a:solidFill>
                  <a:schemeClr val="accent5"/>
                </a:solidFill>
                <a:latin typeface="Oswald"/>
                <a:ea typeface="Oswald"/>
                <a:cs typeface="Oswald"/>
                <a:sym typeface="Oswald"/>
              </a:rPr>
              <a:t>personalized study plans</a:t>
            </a:r>
            <a:r>
              <a:rPr lang="en" sz="1800">
                <a:solidFill>
                  <a:schemeClr val="dk1"/>
                </a:solidFill>
                <a:latin typeface="Oswald"/>
                <a:ea typeface="Oswald"/>
                <a:cs typeface="Oswald"/>
                <a:sym typeface="Oswald"/>
              </a:rPr>
              <a:t> to help </a:t>
            </a:r>
            <a:r>
              <a:rPr lang="en" sz="1800" u="sng">
                <a:solidFill>
                  <a:schemeClr val="accent5"/>
                </a:solidFill>
                <a:latin typeface="Oswald"/>
                <a:ea typeface="Oswald"/>
                <a:cs typeface="Oswald"/>
                <a:sym typeface="Oswald"/>
              </a:rPr>
              <a:t>first year university students</a:t>
            </a:r>
            <a:r>
              <a:rPr lang="en" sz="1800">
                <a:solidFill>
                  <a:schemeClr val="dk1"/>
                </a:solidFill>
                <a:latin typeface="Oswald"/>
                <a:ea typeface="Oswald"/>
                <a:cs typeface="Oswald"/>
                <a:sym typeface="Oswald"/>
              </a:rPr>
              <a:t> learn how to </a:t>
            </a:r>
            <a:r>
              <a:rPr lang="en" sz="1800" u="sng">
                <a:solidFill>
                  <a:schemeClr val="accent5"/>
                </a:solidFill>
                <a:latin typeface="Oswald"/>
                <a:ea typeface="Oswald"/>
                <a:cs typeface="Oswald"/>
                <a:sym typeface="Oswald"/>
              </a:rPr>
              <a:t>code in the Python language</a:t>
            </a:r>
            <a:r>
              <a:rPr lang="en" sz="1800">
                <a:solidFill>
                  <a:schemeClr val="dk1"/>
                </a:solidFill>
                <a:latin typeface="Oswald"/>
                <a:ea typeface="Oswald"/>
                <a:cs typeface="Oswald"/>
                <a:sym typeface="Oswald"/>
              </a:rPr>
              <a:t>. Your responsibilities will include understanding the goals, time commitment, and preferred learning resources of each student, and using that information to develop a comprehensive study plan with clear timelines and links to relevant resources. You should be able to adapt your teaching style to meet the individual needs of each student and provide ongoing support and guidance throughout the learning process. </a:t>
            </a:r>
            <a:r>
              <a:rPr lang="en" sz="1800" u="sng">
                <a:solidFill>
                  <a:schemeClr val="accent5"/>
                </a:solidFill>
                <a:latin typeface="Oswald"/>
                <a:ea typeface="Oswald"/>
                <a:cs typeface="Oswald"/>
                <a:sym typeface="Oswald"/>
              </a:rPr>
              <a:t>Your goal </a:t>
            </a:r>
            <a:r>
              <a:rPr lang="en" sz="1800">
                <a:solidFill>
                  <a:schemeClr val="dk1"/>
                </a:solidFill>
                <a:latin typeface="Oswald"/>
                <a:ea typeface="Oswald"/>
                <a:cs typeface="Oswald"/>
                <a:sym typeface="Oswald"/>
              </a:rPr>
              <a:t>will be to </a:t>
            </a:r>
            <a:r>
              <a:rPr lang="en" sz="1800" u="sng">
                <a:solidFill>
                  <a:schemeClr val="accent5"/>
                </a:solidFill>
                <a:latin typeface="Oswald"/>
                <a:ea typeface="Oswald"/>
                <a:cs typeface="Oswald"/>
                <a:sym typeface="Oswald"/>
              </a:rPr>
              <a:t>help each student develop the skills and knowledge</a:t>
            </a:r>
            <a:r>
              <a:rPr lang="en" sz="1800">
                <a:solidFill>
                  <a:schemeClr val="dk1"/>
                </a:solidFill>
                <a:latin typeface="Oswald"/>
                <a:ea typeface="Oswald"/>
                <a:cs typeface="Oswald"/>
                <a:sym typeface="Oswald"/>
              </a:rPr>
              <a:t> they need to achieve their coding goals.</a:t>
            </a:r>
            <a:endParaRPr sz="1800">
              <a:solidFill>
                <a:schemeClr val="dk1"/>
              </a:solidFill>
              <a:latin typeface="Oswald"/>
              <a:ea typeface="Oswald"/>
              <a:cs typeface="Oswald"/>
              <a:sym typeface="Oswald"/>
            </a:endParaRPr>
          </a:p>
        </p:txBody>
      </p:sp>
      <p:sp>
        <p:nvSpPr>
          <p:cNvPr id="1191" name="Google Shape;1191;p99"/>
          <p:cNvSpPr/>
          <p:nvPr/>
        </p:nvSpPr>
        <p:spPr>
          <a:xfrm>
            <a:off x="175100" y="1011925"/>
            <a:ext cx="8552100" cy="3153600"/>
          </a:xfrm>
          <a:prstGeom prst="rect">
            <a:avLst/>
          </a:prstGeom>
          <a:noFill/>
          <a:ln cap="flat" cmpd="sng" w="2857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00"/>
          <p:cNvSpPr/>
          <p:nvPr/>
        </p:nvSpPr>
        <p:spPr>
          <a:xfrm>
            <a:off x="255125" y="882475"/>
            <a:ext cx="8640000" cy="3638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7" name="Google Shape;1197;p100"/>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198" name="Google Shape;1198;p100"/>
          <p:cNvGrpSpPr/>
          <p:nvPr/>
        </p:nvGrpSpPr>
        <p:grpSpPr>
          <a:xfrm>
            <a:off x="4334925" y="-4184075"/>
            <a:ext cx="4017875" cy="3742800"/>
            <a:chOff x="4045050" y="882125"/>
            <a:chExt cx="4017875" cy="3742800"/>
          </a:xfrm>
        </p:grpSpPr>
        <p:grpSp>
          <p:nvGrpSpPr>
            <p:cNvPr id="1199" name="Google Shape;1199;p100"/>
            <p:cNvGrpSpPr/>
            <p:nvPr/>
          </p:nvGrpSpPr>
          <p:grpSpPr>
            <a:xfrm>
              <a:off x="5100525" y="882125"/>
              <a:ext cx="2316600" cy="3742800"/>
              <a:chOff x="5100525" y="882125"/>
              <a:chExt cx="2316600" cy="3742800"/>
            </a:xfrm>
          </p:grpSpPr>
          <p:grpSp>
            <p:nvGrpSpPr>
              <p:cNvPr id="1200" name="Google Shape;1200;p100"/>
              <p:cNvGrpSpPr/>
              <p:nvPr/>
            </p:nvGrpSpPr>
            <p:grpSpPr>
              <a:xfrm>
                <a:off x="5100525" y="882125"/>
                <a:ext cx="2280300" cy="3742800"/>
                <a:chOff x="5100525" y="882125"/>
                <a:chExt cx="2280300" cy="3742800"/>
              </a:xfrm>
            </p:grpSpPr>
            <p:sp>
              <p:nvSpPr>
                <p:cNvPr id="1201" name="Google Shape;1201;p100"/>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2" name="Google Shape;1202;p100"/>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3" name="Google Shape;1203;p100"/>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04" name="Google Shape;1204;p100"/>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5" name="Google Shape;1205;p100"/>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06" name="Google Shape;1206;p100"/>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7" name="Google Shape;1207;p100"/>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8" name="Google Shape;1208;p100"/>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09" name="Google Shape;1209;p100"/>
          <p:cNvSpPr txBox="1"/>
          <p:nvPr/>
        </p:nvSpPr>
        <p:spPr>
          <a:xfrm>
            <a:off x="386300" y="882475"/>
            <a:ext cx="81297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Let’s try together:</a:t>
            </a:r>
            <a:endParaRPr sz="1800">
              <a:solidFill>
                <a:schemeClr val="dk1"/>
              </a:solidFill>
              <a:latin typeface="Oswald"/>
              <a:ea typeface="Oswald"/>
              <a:cs typeface="Oswald"/>
              <a:sym typeface="Oswald"/>
            </a:endParaRPr>
          </a:p>
          <a:p>
            <a:pPr indent="0" lvl="0" marL="45720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1210" name="Google Shape;1210;p100"/>
          <p:cNvSpPr txBox="1"/>
          <p:nvPr/>
        </p:nvSpPr>
        <p:spPr>
          <a:xfrm>
            <a:off x="253600" y="709650"/>
            <a:ext cx="4621500" cy="25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3F3F3"/>
              </a:solidFill>
              <a:latin typeface="Oswald"/>
              <a:ea typeface="Oswald"/>
              <a:cs typeface="Oswald"/>
              <a:sym typeface="Oswald"/>
            </a:endParaRPr>
          </a:p>
          <a:p>
            <a:pPr indent="0" lvl="0" marL="457200" rtl="0" algn="l">
              <a:spcBef>
                <a:spcPts val="0"/>
              </a:spcBef>
              <a:spcAft>
                <a:spcPts val="0"/>
              </a:spcAft>
              <a:buNone/>
            </a:pPr>
            <a:r>
              <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Who</a:t>
            </a:r>
            <a:endParaRPr sz="1800">
              <a:solidFill>
                <a:srgbClr val="EF7500"/>
              </a:solidFill>
              <a:latin typeface="Oswald"/>
              <a:ea typeface="Oswald"/>
              <a:cs typeface="Oswald"/>
              <a:sym typeface="Oswald"/>
            </a:endParaRPr>
          </a:p>
          <a:p>
            <a:pPr indent="-323850" lvl="2" marL="1371600" rtl="0" algn="l">
              <a:spcBef>
                <a:spcPts val="0"/>
              </a:spcBef>
              <a:spcAft>
                <a:spcPts val="0"/>
              </a:spcAft>
              <a:buClr>
                <a:schemeClr val="dk1"/>
              </a:buClr>
              <a:buSzPts val="1500"/>
              <a:buFont typeface="Oswald"/>
              <a:buChar char="■"/>
            </a:pPr>
            <a:r>
              <a:rPr lang="en" sz="1500">
                <a:solidFill>
                  <a:srgbClr val="F3F3F3"/>
                </a:solidFill>
                <a:latin typeface="Oswald"/>
                <a:ea typeface="Oswald"/>
                <a:cs typeface="Oswald"/>
                <a:sym typeface="Oswald"/>
              </a:rPr>
              <a:t> </a:t>
            </a:r>
            <a:r>
              <a:rPr lang="en" sz="1500">
                <a:solidFill>
                  <a:schemeClr val="dk1"/>
                </a:solidFill>
                <a:latin typeface="Oswald"/>
                <a:ea typeface="Oswald"/>
                <a:cs typeface="Oswald"/>
                <a:sym typeface="Oswald"/>
              </a:rPr>
              <a:t>specify the role of AI </a:t>
            </a:r>
            <a:endParaRPr sz="1500">
              <a:solidFill>
                <a:schemeClr val="dk1"/>
              </a:solidFill>
              <a:latin typeface="Oswald"/>
              <a:ea typeface="Oswald"/>
              <a:cs typeface="Oswald"/>
              <a:sym typeface="Oswald"/>
            </a:endParaRPr>
          </a:p>
          <a:p>
            <a:pPr indent="-323850" lvl="2" marL="1371600" rtl="0" algn="l">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Teacher, Historian, Manager …</a:t>
            </a:r>
            <a:endParaRPr sz="1500">
              <a:solidFill>
                <a:schemeClr val="dk1"/>
              </a:solidFill>
              <a:latin typeface="Oswald"/>
              <a:ea typeface="Oswald"/>
              <a:cs typeface="Oswald"/>
              <a:sym typeface="Oswald"/>
            </a:endParaRPr>
          </a:p>
          <a:p>
            <a:pPr indent="-342900" lvl="1" marL="914400" rtl="0" algn="l">
              <a:spcBef>
                <a:spcPts val="100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What</a:t>
            </a:r>
            <a:endParaRPr sz="1800">
              <a:solidFill>
                <a:srgbClr val="EF7500"/>
              </a:solidFill>
              <a:latin typeface="Oswald"/>
              <a:ea typeface="Oswald"/>
              <a:cs typeface="Oswald"/>
              <a:sym typeface="Oswald"/>
            </a:endParaRPr>
          </a:p>
          <a:p>
            <a:pPr indent="-323850" lvl="2" marL="1371600" rtl="0" algn="l">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i</a:t>
            </a:r>
            <a:r>
              <a:rPr lang="en" sz="1500">
                <a:solidFill>
                  <a:schemeClr val="dk1"/>
                </a:solidFill>
                <a:latin typeface="Oswald"/>
                <a:ea typeface="Oswald"/>
                <a:cs typeface="Oswald"/>
                <a:sym typeface="Oswald"/>
              </a:rPr>
              <a:t>ndicate the action AI needs to perform</a:t>
            </a:r>
            <a:endParaRPr sz="1500">
              <a:solidFill>
                <a:schemeClr val="dk1"/>
              </a:solidFill>
              <a:latin typeface="Oswald"/>
              <a:ea typeface="Oswald"/>
              <a:cs typeface="Oswald"/>
              <a:sym typeface="Oswald"/>
            </a:endParaRPr>
          </a:p>
          <a:p>
            <a:pPr indent="-323850" lvl="2" marL="1371600" rtl="0" algn="l">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Write an email, make a study plan,  create an abstract …</a:t>
            </a:r>
            <a:endParaRPr sz="1500">
              <a:solidFill>
                <a:schemeClr val="dk1"/>
              </a:solidFill>
              <a:latin typeface="Oswald"/>
              <a:ea typeface="Oswald"/>
              <a:cs typeface="Oswald"/>
              <a:sym typeface="Oswald"/>
            </a:endParaRPr>
          </a:p>
        </p:txBody>
      </p:sp>
      <p:sp>
        <p:nvSpPr>
          <p:cNvPr id="1211" name="Google Shape;1211;p100"/>
          <p:cNvSpPr txBox="1"/>
          <p:nvPr/>
        </p:nvSpPr>
        <p:spPr>
          <a:xfrm>
            <a:off x="4368400" y="1546525"/>
            <a:ext cx="4621500" cy="2914200"/>
          </a:xfrm>
          <a:prstGeom prst="rect">
            <a:avLst/>
          </a:prstGeom>
          <a:noFill/>
          <a:ln>
            <a:noFill/>
          </a:ln>
        </p:spPr>
        <p:txBody>
          <a:bodyPr anchorCtr="0" anchor="t" bIns="91425" lIns="91425" spcFirstLastPara="1" rIns="91425" wrap="square" tIns="91425">
            <a:spAutoFit/>
          </a:bodyPr>
          <a:lstStyle/>
          <a:p>
            <a:pPr indent="-342900" lvl="1" marL="914400" rtl="0" algn="l">
              <a:spcBef>
                <a:spcPts val="100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Where</a:t>
            </a:r>
            <a:endParaRPr sz="1800">
              <a:solidFill>
                <a:srgbClr val="EF7500"/>
              </a:solidFill>
              <a:latin typeface="Oswald"/>
              <a:ea typeface="Oswald"/>
              <a:cs typeface="Oswald"/>
              <a:sym typeface="Oswald"/>
            </a:endParaRPr>
          </a:p>
          <a:p>
            <a:pPr indent="-323850" lvl="2" marL="1371600" rtl="0" algn="l">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specify the location or context</a:t>
            </a:r>
            <a:endParaRPr sz="1500">
              <a:solidFill>
                <a:schemeClr val="dk1"/>
              </a:solidFill>
              <a:latin typeface="Oswald"/>
              <a:ea typeface="Oswald"/>
              <a:cs typeface="Oswald"/>
              <a:sym typeface="Oswald"/>
            </a:endParaRPr>
          </a:p>
          <a:p>
            <a:pPr indent="-323850" lvl="2" marL="1371600" rtl="0" algn="l">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Define audience, situation, condition …</a:t>
            </a:r>
            <a:endParaRPr sz="1500">
              <a:solidFill>
                <a:schemeClr val="dk1"/>
              </a:solidFill>
              <a:latin typeface="Oswald"/>
              <a:ea typeface="Oswald"/>
              <a:cs typeface="Oswald"/>
              <a:sym typeface="Oswald"/>
            </a:endParaRPr>
          </a:p>
          <a:p>
            <a:pPr indent="-342900" lvl="1" marL="914400" rtl="0" algn="l">
              <a:spcBef>
                <a:spcPts val="100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Why</a:t>
            </a:r>
            <a:endParaRPr sz="1800">
              <a:solidFill>
                <a:srgbClr val="EF7500"/>
              </a:solidFill>
              <a:latin typeface="Oswald"/>
              <a:ea typeface="Oswald"/>
              <a:cs typeface="Oswald"/>
              <a:sym typeface="Oswald"/>
            </a:endParaRPr>
          </a:p>
          <a:p>
            <a:pPr indent="-323850" lvl="2" marL="13716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articulate the goals or motivation</a:t>
            </a:r>
            <a:endParaRPr sz="1500">
              <a:solidFill>
                <a:schemeClr val="dk1"/>
              </a:solidFill>
              <a:latin typeface="Oswald"/>
              <a:ea typeface="Oswald"/>
              <a:cs typeface="Oswald"/>
              <a:sym typeface="Oswald"/>
            </a:endParaRPr>
          </a:p>
          <a:p>
            <a:pPr indent="-323850" lvl="2" marL="13716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Invite people for an event, guide students into specific goals …</a:t>
            </a:r>
            <a:endParaRPr sz="1500">
              <a:solidFill>
                <a:schemeClr val="dk1"/>
              </a:solidFill>
              <a:latin typeface="Oswald"/>
              <a:ea typeface="Oswald"/>
              <a:cs typeface="Oswald"/>
              <a:sym typeface="Oswald"/>
            </a:endParaRPr>
          </a:p>
          <a:p>
            <a:pPr indent="0" lvl="0" marL="0" rtl="0" algn="l">
              <a:spcBef>
                <a:spcPts val="1000"/>
              </a:spcBef>
              <a:spcAft>
                <a:spcPts val="0"/>
              </a:spcAft>
              <a:buNone/>
            </a:pPr>
            <a:r>
              <a:t/>
            </a:r>
            <a:endParaRPr sz="1500">
              <a:solidFill>
                <a:srgbClr val="F3F3F3"/>
              </a:solidFill>
              <a:latin typeface="Oswald"/>
              <a:ea typeface="Oswald"/>
              <a:cs typeface="Oswald"/>
              <a:sym typeface="Oswald"/>
            </a:endParaRPr>
          </a:p>
          <a:p>
            <a:pPr indent="0" lvl="0" marL="914400" rtl="0" algn="l">
              <a:spcBef>
                <a:spcPts val="0"/>
              </a:spcBef>
              <a:spcAft>
                <a:spcPts val="0"/>
              </a:spcAft>
              <a:buNone/>
            </a:pPr>
            <a:r>
              <a:t/>
            </a:r>
            <a:endParaRPr sz="1800">
              <a:solidFill>
                <a:srgbClr val="F3F3F3"/>
              </a:solidFill>
              <a:latin typeface="Oswald"/>
              <a:ea typeface="Oswald"/>
              <a:cs typeface="Oswald"/>
              <a:sym typeface="Oswald"/>
            </a:endParaRPr>
          </a:p>
        </p:txBody>
      </p:sp>
      <p:sp>
        <p:nvSpPr>
          <p:cNvPr id="1212" name="Google Shape;1212;p100"/>
          <p:cNvSpPr txBox="1"/>
          <p:nvPr/>
        </p:nvSpPr>
        <p:spPr>
          <a:xfrm>
            <a:off x="406775" y="3982900"/>
            <a:ext cx="8336700" cy="338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 sz="1000">
                <a:solidFill>
                  <a:schemeClr val="dk1"/>
                </a:solidFill>
                <a:latin typeface="Oswald"/>
                <a:ea typeface="Oswald"/>
                <a:cs typeface="Oswald"/>
                <a:sym typeface="Oswald"/>
              </a:rPr>
              <a:t>Try to write an informative email about on a topic of your choice. </a:t>
            </a:r>
            <a:r>
              <a:rPr lang="en" sz="1000">
                <a:solidFill>
                  <a:schemeClr val="dk1"/>
                </a:solidFill>
                <a:latin typeface="Oswald"/>
                <a:ea typeface="Oswald"/>
                <a:cs typeface="Oswald"/>
                <a:sym typeface="Oswald"/>
              </a:rPr>
              <a:t>Write</a:t>
            </a:r>
            <a:r>
              <a:rPr lang="en" sz="1000">
                <a:solidFill>
                  <a:schemeClr val="dk1"/>
                </a:solidFill>
                <a:latin typeface="Oswald"/>
                <a:ea typeface="Oswald"/>
                <a:cs typeface="Oswald"/>
                <a:sym typeface="Oswald"/>
              </a:rPr>
              <a:t> your prompt thinking on the strategy above. (You can try to do 2 </a:t>
            </a:r>
            <a:r>
              <a:rPr lang="en" sz="1000">
                <a:solidFill>
                  <a:schemeClr val="dk1"/>
                </a:solidFill>
                <a:latin typeface="Oswald"/>
                <a:ea typeface="Oswald"/>
                <a:cs typeface="Oswald"/>
                <a:sym typeface="Oswald"/>
              </a:rPr>
              <a:t>iterations</a:t>
            </a:r>
            <a:r>
              <a:rPr lang="en" sz="1000">
                <a:solidFill>
                  <a:schemeClr val="dk1"/>
                </a:solidFill>
                <a:latin typeface="Oswald"/>
                <a:ea typeface="Oswald"/>
                <a:cs typeface="Oswald"/>
                <a:sym typeface="Oswald"/>
              </a:rPr>
              <a:t> and check if it is improving)</a:t>
            </a:r>
            <a:endParaRPr sz="1000">
              <a:solidFill>
                <a:schemeClr val="dk1"/>
              </a:solidFill>
              <a:latin typeface="Oswald"/>
              <a:ea typeface="Oswald"/>
              <a:cs typeface="Oswald"/>
              <a:sym typeface="Oswald"/>
            </a:endParaRPr>
          </a:p>
        </p:txBody>
      </p:sp>
      <p:sp>
        <p:nvSpPr>
          <p:cNvPr id="1213" name="Google Shape;1213;p100"/>
          <p:cNvSpPr/>
          <p:nvPr/>
        </p:nvSpPr>
        <p:spPr>
          <a:xfrm>
            <a:off x="127450" y="777175"/>
            <a:ext cx="8640000" cy="3638700"/>
          </a:xfrm>
          <a:prstGeom prst="rect">
            <a:avLst/>
          </a:prstGeom>
          <a:noFill/>
          <a:ln cap="flat" cmpd="sng" w="2857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01"/>
          <p:cNvSpPr txBox="1"/>
          <p:nvPr/>
        </p:nvSpPr>
        <p:spPr>
          <a:xfrm>
            <a:off x="253600" y="1166850"/>
            <a:ext cx="46215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Audience</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Tell what you want using active verbs</a:t>
            </a:r>
            <a:endParaRPr sz="1800">
              <a:solidFill>
                <a:srgbClr val="EF7500"/>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Explain</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Summarize</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EF7500"/>
              </a:buClr>
              <a:buSzPts val="1800"/>
              <a:buFont typeface="Oswald"/>
              <a:buChar char="○"/>
            </a:pPr>
            <a:r>
              <a:rPr lang="en" sz="1800">
                <a:solidFill>
                  <a:srgbClr val="EF7500"/>
                </a:solidFill>
                <a:latin typeface="Oswald"/>
                <a:ea typeface="Oswald"/>
                <a:cs typeface="Oswald"/>
                <a:sym typeface="Oswald"/>
              </a:rPr>
              <a:t>Define the </a:t>
            </a:r>
            <a:r>
              <a:rPr lang="en" sz="1800">
                <a:solidFill>
                  <a:srgbClr val="EF7500"/>
                </a:solidFill>
                <a:latin typeface="Oswald"/>
                <a:ea typeface="Oswald"/>
                <a:cs typeface="Oswald"/>
                <a:sym typeface="Oswald"/>
              </a:rPr>
              <a:t>audience</a:t>
            </a:r>
            <a:endParaRPr sz="1800">
              <a:solidFill>
                <a:srgbClr val="EF7500"/>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Assume I am</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5 years old</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University student</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Specialist</a:t>
            </a:r>
            <a:endParaRPr sz="1800">
              <a:solidFill>
                <a:srgbClr val="F3F3F3"/>
              </a:solidFill>
              <a:latin typeface="Oswald"/>
              <a:ea typeface="Oswald"/>
              <a:cs typeface="Oswald"/>
              <a:sym typeface="Oswald"/>
            </a:endParaRPr>
          </a:p>
          <a:p>
            <a:pPr indent="0" lvl="0" marL="914400" rtl="0" algn="l">
              <a:spcBef>
                <a:spcPts val="0"/>
              </a:spcBef>
              <a:spcAft>
                <a:spcPts val="0"/>
              </a:spcAft>
              <a:buNone/>
            </a:pPr>
            <a:r>
              <a:t/>
            </a:r>
            <a:endParaRPr sz="1800">
              <a:solidFill>
                <a:srgbClr val="F3F3F3"/>
              </a:solidFill>
              <a:latin typeface="Oswald"/>
              <a:ea typeface="Oswald"/>
              <a:cs typeface="Oswald"/>
              <a:sym typeface="Oswald"/>
            </a:endParaRPr>
          </a:p>
        </p:txBody>
      </p:sp>
      <p:sp>
        <p:nvSpPr>
          <p:cNvPr id="1219" name="Google Shape;1219;p101"/>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220" name="Google Shape;1220;p101"/>
          <p:cNvGrpSpPr/>
          <p:nvPr/>
        </p:nvGrpSpPr>
        <p:grpSpPr>
          <a:xfrm>
            <a:off x="4334925" y="-4184075"/>
            <a:ext cx="4017875" cy="3742800"/>
            <a:chOff x="4045050" y="882125"/>
            <a:chExt cx="4017875" cy="3742800"/>
          </a:xfrm>
        </p:grpSpPr>
        <p:grpSp>
          <p:nvGrpSpPr>
            <p:cNvPr id="1221" name="Google Shape;1221;p101"/>
            <p:cNvGrpSpPr/>
            <p:nvPr/>
          </p:nvGrpSpPr>
          <p:grpSpPr>
            <a:xfrm>
              <a:off x="5100525" y="882125"/>
              <a:ext cx="2316600" cy="3742800"/>
              <a:chOff x="5100525" y="882125"/>
              <a:chExt cx="2316600" cy="3742800"/>
            </a:xfrm>
          </p:grpSpPr>
          <p:grpSp>
            <p:nvGrpSpPr>
              <p:cNvPr id="1222" name="Google Shape;1222;p101"/>
              <p:cNvGrpSpPr/>
              <p:nvPr/>
            </p:nvGrpSpPr>
            <p:grpSpPr>
              <a:xfrm>
                <a:off x="5100525" y="882125"/>
                <a:ext cx="2280300" cy="3742800"/>
                <a:chOff x="5100525" y="882125"/>
                <a:chExt cx="2280300" cy="3742800"/>
              </a:xfrm>
            </p:grpSpPr>
            <p:sp>
              <p:nvSpPr>
                <p:cNvPr id="1223" name="Google Shape;1223;p101"/>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4" name="Google Shape;1224;p101"/>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5" name="Google Shape;1225;p101"/>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26" name="Google Shape;1226;p101"/>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7" name="Google Shape;1227;p101"/>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28" name="Google Shape;1228;p101"/>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9" name="Google Shape;1229;p101"/>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0" name="Google Shape;1230;p101"/>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02"/>
          <p:cNvSpPr/>
          <p:nvPr/>
        </p:nvSpPr>
        <p:spPr>
          <a:xfrm>
            <a:off x="331700" y="985475"/>
            <a:ext cx="8454300" cy="240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6" name="Google Shape;1236;p102"/>
          <p:cNvSpPr txBox="1"/>
          <p:nvPr/>
        </p:nvSpPr>
        <p:spPr>
          <a:xfrm>
            <a:off x="388392" y="1125125"/>
            <a:ext cx="8340900" cy="2124000"/>
          </a:xfrm>
          <a:prstGeom prst="rect">
            <a:avLst/>
          </a:prstGeom>
          <a:noFill/>
          <a:ln>
            <a:noFill/>
          </a:ln>
        </p:spPr>
        <p:txBody>
          <a:bodyPr anchorCtr="0" anchor="t" bIns="91425" lIns="91425" spcFirstLastPara="1" rIns="91425" wrap="square" tIns="91425">
            <a:spAutoFit/>
          </a:bodyPr>
          <a:lstStyle/>
          <a:p>
            <a:pPr indent="0" lvl="0" marL="114300" rtl="0" algn="l">
              <a:spcBef>
                <a:spcPts val="0"/>
              </a:spcBef>
              <a:spcAft>
                <a:spcPts val="0"/>
              </a:spcAft>
              <a:buNone/>
            </a:pPr>
            <a:r>
              <a:rPr b="1" lang="en">
                <a:solidFill>
                  <a:schemeClr val="dk1"/>
                </a:solidFill>
              </a:rPr>
              <a:t>Example:</a:t>
            </a:r>
            <a:endParaRPr b="1">
              <a:solidFill>
                <a:schemeClr val="dk1"/>
              </a:solidFill>
            </a:endParaRPr>
          </a:p>
          <a:p>
            <a:pPr indent="0" lvl="0" marL="114300" rtl="0" algn="l">
              <a:spcBef>
                <a:spcPts val="0"/>
              </a:spcBef>
              <a:spcAft>
                <a:spcPts val="0"/>
              </a:spcAft>
              <a:buNone/>
            </a:pPr>
            <a:r>
              <a:t/>
            </a:r>
            <a:endParaRPr b="1">
              <a:solidFill>
                <a:schemeClr val="dk1"/>
              </a:solidFill>
            </a:endParaRPr>
          </a:p>
          <a:p>
            <a:pPr indent="-317500" lvl="0" marL="285750" rtl="0" algn="l">
              <a:spcBef>
                <a:spcPts val="0"/>
              </a:spcBef>
              <a:spcAft>
                <a:spcPts val="0"/>
              </a:spcAft>
              <a:buSzPts val="1400"/>
              <a:buChar char="-"/>
            </a:pPr>
            <a:r>
              <a:rPr b="1" lang="en">
                <a:solidFill>
                  <a:schemeClr val="dk1"/>
                </a:solidFill>
              </a:rPr>
              <a:t>Prompt 1: </a:t>
            </a:r>
            <a:br>
              <a:rPr b="1" lang="en">
                <a:solidFill>
                  <a:schemeClr val="dk1"/>
                </a:solidFill>
              </a:rPr>
            </a:br>
            <a:r>
              <a:rPr b="1" lang="en">
                <a:solidFill>
                  <a:schemeClr val="dk1"/>
                </a:solidFill>
              </a:rPr>
              <a:t>Draft a twitter (X) to invite people for a genAI training. Assume these people are between </a:t>
            </a:r>
            <a:r>
              <a:rPr b="1" lang="en" u="sng">
                <a:solidFill>
                  <a:schemeClr val="accent5"/>
                </a:solidFill>
              </a:rPr>
              <a:t>25 - 50 years old</a:t>
            </a:r>
            <a:r>
              <a:rPr b="1" lang="en">
                <a:solidFill>
                  <a:schemeClr val="dk1"/>
                </a:solidFill>
              </a:rPr>
              <a:t> working to different sectors of a company.</a:t>
            </a:r>
            <a:endParaRPr b="1">
              <a:solidFill>
                <a:schemeClr val="dk1"/>
              </a:solidFill>
            </a:endParaRPr>
          </a:p>
          <a:p>
            <a:pPr indent="-228600" lvl="0" marL="285750" rtl="0" algn="l">
              <a:spcBef>
                <a:spcPts val="0"/>
              </a:spcBef>
              <a:spcAft>
                <a:spcPts val="0"/>
              </a:spcAft>
              <a:buNone/>
            </a:pPr>
            <a:r>
              <a:t/>
            </a:r>
            <a:endParaRPr b="1">
              <a:solidFill>
                <a:schemeClr val="dk1"/>
              </a:solidFill>
            </a:endParaRPr>
          </a:p>
          <a:p>
            <a:pPr indent="-317500" lvl="0" marL="285750" rtl="0" algn="l">
              <a:spcBef>
                <a:spcPts val="0"/>
              </a:spcBef>
              <a:spcAft>
                <a:spcPts val="0"/>
              </a:spcAft>
              <a:buClr>
                <a:schemeClr val="dk1"/>
              </a:buClr>
              <a:buSzPts val="1400"/>
              <a:buChar char="-"/>
            </a:pPr>
            <a:r>
              <a:rPr b="1" lang="en">
                <a:solidFill>
                  <a:schemeClr val="dk1"/>
                </a:solidFill>
              </a:rPr>
              <a:t>Reiteration:</a:t>
            </a:r>
            <a:endParaRPr b="1">
              <a:solidFill>
                <a:schemeClr val="dk1"/>
              </a:solidFill>
            </a:endParaRPr>
          </a:p>
          <a:p>
            <a:pPr indent="0" lvl="0" marL="285750" rtl="0" algn="l">
              <a:spcBef>
                <a:spcPts val="0"/>
              </a:spcBef>
              <a:spcAft>
                <a:spcPts val="0"/>
              </a:spcAft>
              <a:buNone/>
            </a:pPr>
            <a:r>
              <a:rPr b="1" lang="en">
                <a:solidFill>
                  <a:schemeClr val="dk1"/>
                </a:solidFill>
              </a:rPr>
              <a:t>Improve the </a:t>
            </a:r>
            <a:r>
              <a:rPr b="1" lang="en">
                <a:solidFill>
                  <a:schemeClr val="dk1"/>
                </a:solidFill>
              </a:rPr>
              <a:t>language</a:t>
            </a:r>
            <a:r>
              <a:rPr b="1" lang="en">
                <a:solidFill>
                  <a:schemeClr val="dk1"/>
                </a:solidFill>
              </a:rPr>
              <a:t> for a formal </a:t>
            </a:r>
            <a:r>
              <a:rPr b="1" lang="en">
                <a:solidFill>
                  <a:schemeClr val="dk1"/>
                </a:solidFill>
              </a:rPr>
              <a:t>tone</a:t>
            </a:r>
            <a:r>
              <a:rPr b="1" lang="en">
                <a:solidFill>
                  <a:schemeClr val="dk1"/>
                </a:solidFill>
              </a:rPr>
              <a:t> and make it a </a:t>
            </a:r>
            <a:r>
              <a:rPr b="1" lang="en" u="sng">
                <a:solidFill>
                  <a:schemeClr val="accent5"/>
                </a:solidFill>
              </a:rPr>
              <a:t>7 lin</a:t>
            </a:r>
            <a:r>
              <a:rPr b="1" lang="en" u="sng">
                <a:solidFill>
                  <a:schemeClr val="accent5"/>
                </a:solidFill>
              </a:rPr>
              <a:t>es par</a:t>
            </a:r>
            <a:r>
              <a:rPr b="1" lang="en" u="sng">
                <a:solidFill>
                  <a:schemeClr val="accent5"/>
                </a:solidFill>
              </a:rPr>
              <a:t>agraph</a:t>
            </a:r>
            <a:r>
              <a:rPr b="1" lang="en">
                <a:solidFill>
                  <a:schemeClr val="dk1"/>
                </a:solidFill>
              </a:rPr>
              <a:t>, but now assume they are part of the </a:t>
            </a:r>
            <a:r>
              <a:rPr b="1" lang="en" u="sng">
                <a:solidFill>
                  <a:schemeClr val="accent5"/>
                </a:solidFill>
              </a:rPr>
              <a:t>“support hub”</a:t>
            </a:r>
            <a:r>
              <a:rPr b="1" lang="en">
                <a:solidFill>
                  <a:schemeClr val="dk1"/>
                </a:solidFill>
              </a:rPr>
              <a:t> of the company.</a:t>
            </a:r>
            <a:endParaRPr b="1">
              <a:solidFill>
                <a:schemeClr val="dk1"/>
              </a:solidFill>
            </a:endParaRPr>
          </a:p>
        </p:txBody>
      </p:sp>
      <p:sp>
        <p:nvSpPr>
          <p:cNvPr id="1237" name="Google Shape;1237;p102"/>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nvSpPr>
        <p:spPr>
          <a:xfrm>
            <a:off x="127450" y="134150"/>
            <a:ext cx="5839200" cy="677100"/>
          </a:xfrm>
          <a:prstGeom prst="rect">
            <a:avLst/>
          </a:prstGeom>
          <a:noFill/>
          <a:ln>
            <a:noFill/>
          </a:ln>
          <a:effectLst>
            <a:outerShdw blurRad="57150" rotWithShape="0" algn="bl" dir="5400000" dist="19050">
              <a:srgbClr val="D9D9D9">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What is behind AI ?</a:t>
            </a:r>
            <a:endParaRPr sz="3200">
              <a:solidFill>
                <a:srgbClr val="F3F3F3"/>
              </a:solidFill>
              <a:latin typeface="Oswald"/>
              <a:ea typeface="Oswald"/>
              <a:cs typeface="Oswald"/>
              <a:sym typeface="Oswald"/>
            </a:endParaRPr>
          </a:p>
        </p:txBody>
      </p:sp>
      <p:sp>
        <p:nvSpPr>
          <p:cNvPr id="183" name="Google Shape;183;p22"/>
          <p:cNvSpPr txBox="1"/>
          <p:nvPr/>
        </p:nvSpPr>
        <p:spPr>
          <a:xfrm>
            <a:off x="232275" y="916850"/>
            <a:ext cx="58392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Statistics based</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Patterns</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pic>
        <p:nvPicPr>
          <p:cNvPr id="184" name="Google Shape;184;p22"/>
          <p:cNvPicPr preferRelativeResize="0"/>
          <p:nvPr/>
        </p:nvPicPr>
        <p:blipFill rotWithShape="1">
          <a:blip r:embed="rId3">
            <a:alphaModFix/>
          </a:blip>
          <a:srcRect b="12542" l="10002" r="15180" t="30002"/>
          <a:stretch/>
        </p:blipFill>
        <p:spPr>
          <a:xfrm>
            <a:off x="4127500" y="1170300"/>
            <a:ext cx="3848100" cy="2955300"/>
          </a:xfrm>
          <a:prstGeom prst="rect">
            <a:avLst/>
          </a:prstGeom>
          <a:noFill/>
          <a:ln>
            <a:noFill/>
          </a:ln>
          <a:effectLst>
            <a:outerShdw blurRad="100013" rotWithShape="0" algn="bl" dir="1800000" dist="57150">
              <a:srgbClr val="CCCCCC">
                <a:alpha val="50000"/>
              </a:srgbClr>
            </a:outerShdw>
          </a:effectLst>
        </p:spPr>
      </p:pic>
      <p:sp>
        <p:nvSpPr>
          <p:cNvPr id="185" name="Google Shape;185;p22"/>
          <p:cNvSpPr txBox="1"/>
          <p:nvPr/>
        </p:nvSpPr>
        <p:spPr>
          <a:xfrm>
            <a:off x="6222975" y="3899600"/>
            <a:ext cx="86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B7B7B7"/>
                </a:solidFill>
              </a:rPr>
              <a:t>@storyset on freepik</a:t>
            </a:r>
            <a:endParaRPr sz="800">
              <a:solidFill>
                <a:srgbClr val="B7B7B7"/>
              </a:solidFill>
            </a:endParaRPr>
          </a:p>
        </p:txBody>
      </p:sp>
      <p:sp>
        <p:nvSpPr>
          <p:cNvPr id="186" name="Google Shape;186;p22"/>
          <p:cNvSpPr txBox="1"/>
          <p:nvPr/>
        </p:nvSpPr>
        <p:spPr>
          <a:xfrm>
            <a:off x="379725" y="3693375"/>
            <a:ext cx="2940300" cy="7389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00"/>
                </a:solidFill>
                <a:latin typeface="Oswald"/>
                <a:ea typeface="Oswald"/>
                <a:cs typeface="Oswald"/>
                <a:sym typeface="Oswald"/>
              </a:rPr>
              <a:t>LLMs = Large language models</a:t>
            </a:r>
            <a:endParaRPr sz="1800">
              <a:solidFill>
                <a:srgbClr val="000000"/>
              </a:solidFill>
              <a:latin typeface="Oswald"/>
              <a:ea typeface="Oswald"/>
              <a:cs typeface="Oswald"/>
              <a:sym typeface="Oswald"/>
            </a:endParaRPr>
          </a:p>
          <a:p>
            <a:pPr indent="457200" lvl="0" marL="0" rtl="0" algn="l">
              <a:spcBef>
                <a:spcPts val="0"/>
              </a:spcBef>
              <a:spcAft>
                <a:spcPts val="0"/>
              </a:spcAft>
              <a:buNone/>
            </a:pPr>
            <a:r>
              <a:rPr lang="en" sz="1800">
                <a:solidFill>
                  <a:srgbClr val="000000"/>
                </a:solidFill>
                <a:latin typeface="Oswald"/>
                <a:ea typeface="Oswald"/>
                <a:cs typeface="Oswald"/>
                <a:sym typeface="Oswald"/>
              </a:rPr>
              <a:t>   Predict the next word</a:t>
            </a:r>
            <a:endParaRPr sz="1800">
              <a:solidFill>
                <a:srgbClr val="F6B26B"/>
              </a:solidFill>
              <a:latin typeface="Oswald"/>
              <a:ea typeface="Oswald"/>
              <a:cs typeface="Oswald"/>
              <a:sym typeface="Oswald"/>
            </a:endParaRPr>
          </a:p>
        </p:txBody>
      </p:sp>
      <p:sp>
        <p:nvSpPr>
          <p:cNvPr id="187" name="Google Shape;187;p22"/>
          <p:cNvSpPr/>
          <p:nvPr/>
        </p:nvSpPr>
        <p:spPr>
          <a:xfrm>
            <a:off x="291075" y="3608725"/>
            <a:ext cx="2940300" cy="7389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03"/>
          <p:cNvSpPr/>
          <p:nvPr/>
        </p:nvSpPr>
        <p:spPr>
          <a:xfrm>
            <a:off x="331700" y="985475"/>
            <a:ext cx="8454300" cy="240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3" name="Google Shape;1243;p103"/>
          <p:cNvSpPr txBox="1"/>
          <p:nvPr/>
        </p:nvSpPr>
        <p:spPr>
          <a:xfrm>
            <a:off x="388392" y="1125125"/>
            <a:ext cx="8340900" cy="2124000"/>
          </a:xfrm>
          <a:prstGeom prst="rect">
            <a:avLst/>
          </a:prstGeom>
          <a:noFill/>
          <a:ln>
            <a:noFill/>
          </a:ln>
        </p:spPr>
        <p:txBody>
          <a:bodyPr anchorCtr="0" anchor="t" bIns="91425" lIns="91425" spcFirstLastPara="1" rIns="91425" wrap="square" tIns="91425">
            <a:spAutoFit/>
          </a:bodyPr>
          <a:lstStyle/>
          <a:p>
            <a:pPr indent="0" lvl="0" marL="114300" rtl="0" algn="l">
              <a:spcBef>
                <a:spcPts val="0"/>
              </a:spcBef>
              <a:spcAft>
                <a:spcPts val="0"/>
              </a:spcAft>
              <a:buNone/>
            </a:pPr>
            <a:r>
              <a:rPr b="1" lang="en">
                <a:solidFill>
                  <a:schemeClr val="dk1"/>
                </a:solidFill>
              </a:rPr>
              <a:t>Example:</a:t>
            </a:r>
            <a:endParaRPr b="1">
              <a:solidFill>
                <a:schemeClr val="dk1"/>
              </a:solidFill>
            </a:endParaRPr>
          </a:p>
          <a:p>
            <a:pPr indent="0" lvl="0" marL="114300" rtl="0" algn="l">
              <a:spcBef>
                <a:spcPts val="0"/>
              </a:spcBef>
              <a:spcAft>
                <a:spcPts val="0"/>
              </a:spcAft>
              <a:buNone/>
            </a:pPr>
            <a:r>
              <a:t/>
            </a:r>
            <a:endParaRPr b="1">
              <a:solidFill>
                <a:schemeClr val="dk1"/>
              </a:solidFill>
            </a:endParaRPr>
          </a:p>
          <a:p>
            <a:pPr indent="-317500" lvl="0" marL="285750" rtl="0" algn="l">
              <a:spcBef>
                <a:spcPts val="0"/>
              </a:spcBef>
              <a:spcAft>
                <a:spcPts val="0"/>
              </a:spcAft>
              <a:buSzPts val="1400"/>
              <a:buChar char="-"/>
            </a:pPr>
            <a:r>
              <a:rPr b="1" lang="en">
                <a:solidFill>
                  <a:schemeClr val="dk1"/>
                </a:solidFill>
              </a:rPr>
              <a:t>Prompt 1: </a:t>
            </a:r>
            <a:br>
              <a:rPr b="1" lang="en">
                <a:solidFill>
                  <a:schemeClr val="dk1"/>
                </a:solidFill>
              </a:rPr>
            </a:br>
            <a:r>
              <a:rPr b="1" lang="en">
                <a:solidFill>
                  <a:schemeClr val="dk1"/>
                </a:solidFill>
              </a:rPr>
              <a:t>Draft a twitter (X) to invite people for a genAI training. Assume these people are between </a:t>
            </a:r>
            <a:r>
              <a:rPr b="1" lang="en" u="sng">
                <a:solidFill>
                  <a:schemeClr val="accent5"/>
                </a:solidFill>
              </a:rPr>
              <a:t>25 - 50 years old</a:t>
            </a:r>
            <a:r>
              <a:rPr b="1" lang="en">
                <a:solidFill>
                  <a:schemeClr val="dk1"/>
                </a:solidFill>
              </a:rPr>
              <a:t> working to a company different sectors of a company.</a:t>
            </a:r>
            <a:endParaRPr b="1">
              <a:solidFill>
                <a:schemeClr val="dk1"/>
              </a:solidFill>
            </a:endParaRPr>
          </a:p>
          <a:p>
            <a:pPr indent="-228600" lvl="0" marL="285750" rtl="0" algn="l">
              <a:spcBef>
                <a:spcPts val="0"/>
              </a:spcBef>
              <a:spcAft>
                <a:spcPts val="0"/>
              </a:spcAft>
              <a:buNone/>
            </a:pPr>
            <a:r>
              <a:t/>
            </a:r>
            <a:endParaRPr b="1">
              <a:solidFill>
                <a:schemeClr val="dk1"/>
              </a:solidFill>
            </a:endParaRPr>
          </a:p>
          <a:p>
            <a:pPr indent="-317500" lvl="0" marL="285750" rtl="0" algn="l">
              <a:spcBef>
                <a:spcPts val="0"/>
              </a:spcBef>
              <a:spcAft>
                <a:spcPts val="0"/>
              </a:spcAft>
              <a:buClr>
                <a:schemeClr val="dk1"/>
              </a:buClr>
              <a:buSzPts val="1400"/>
              <a:buChar char="-"/>
            </a:pPr>
            <a:r>
              <a:rPr b="1" lang="en">
                <a:solidFill>
                  <a:schemeClr val="dk1"/>
                </a:solidFill>
              </a:rPr>
              <a:t>Reiteration:</a:t>
            </a:r>
            <a:endParaRPr b="1">
              <a:solidFill>
                <a:schemeClr val="dk1"/>
              </a:solidFill>
            </a:endParaRPr>
          </a:p>
          <a:p>
            <a:pPr indent="0" lvl="0" marL="285750" rtl="0" algn="l">
              <a:spcBef>
                <a:spcPts val="0"/>
              </a:spcBef>
              <a:spcAft>
                <a:spcPts val="0"/>
              </a:spcAft>
              <a:buNone/>
            </a:pPr>
            <a:r>
              <a:rPr b="1" lang="en">
                <a:solidFill>
                  <a:schemeClr val="dk1"/>
                </a:solidFill>
              </a:rPr>
              <a:t>Improve the language for a formal tone and make it a </a:t>
            </a:r>
            <a:r>
              <a:rPr b="1" lang="en" u="sng">
                <a:solidFill>
                  <a:schemeClr val="accent5"/>
                </a:solidFill>
              </a:rPr>
              <a:t>7 lines paragraph</a:t>
            </a:r>
            <a:r>
              <a:rPr b="1" lang="en">
                <a:solidFill>
                  <a:schemeClr val="dk1"/>
                </a:solidFill>
              </a:rPr>
              <a:t>, but now assume they are part of the </a:t>
            </a:r>
            <a:r>
              <a:rPr b="1" lang="en" u="sng">
                <a:solidFill>
                  <a:schemeClr val="accent5"/>
                </a:solidFill>
              </a:rPr>
              <a:t>“support hub”</a:t>
            </a:r>
            <a:r>
              <a:rPr b="1" lang="en">
                <a:solidFill>
                  <a:schemeClr val="dk1"/>
                </a:solidFill>
              </a:rPr>
              <a:t> of the company.</a:t>
            </a:r>
            <a:endParaRPr b="1">
              <a:solidFill>
                <a:schemeClr val="dk1"/>
              </a:solidFill>
            </a:endParaRPr>
          </a:p>
        </p:txBody>
      </p:sp>
      <p:sp>
        <p:nvSpPr>
          <p:cNvPr id="1244" name="Google Shape;1244;p103"/>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sp>
        <p:nvSpPr>
          <p:cNvPr id="1245" name="Google Shape;1245;p103"/>
          <p:cNvSpPr/>
          <p:nvPr/>
        </p:nvSpPr>
        <p:spPr>
          <a:xfrm>
            <a:off x="587850" y="3770625"/>
            <a:ext cx="8454300" cy="12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6" name="Google Shape;1246;p103"/>
          <p:cNvSpPr txBox="1"/>
          <p:nvPr/>
        </p:nvSpPr>
        <p:spPr>
          <a:xfrm>
            <a:off x="644542" y="3808875"/>
            <a:ext cx="8340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Try by yourself:</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Ask AI to explain something or write a draft for you. Remember you can reiterate to get better responses.</a:t>
            </a:r>
            <a:endParaRPr b="1">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04"/>
          <p:cNvSpPr txBox="1"/>
          <p:nvPr/>
        </p:nvSpPr>
        <p:spPr>
          <a:xfrm>
            <a:off x="253600" y="1166850"/>
            <a:ext cx="46215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Flipped interaction; Interview:</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Tell </a:t>
            </a:r>
            <a:r>
              <a:rPr lang="en" sz="1800">
                <a:solidFill>
                  <a:srgbClr val="EF7500"/>
                </a:solidFill>
                <a:latin typeface="Oswald"/>
                <a:ea typeface="Oswald"/>
                <a:cs typeface="Oswald"/>
                <a:sym typeface="Oswald"/>
              </a:rPr>
              <a:t>what </a:t>
            </a:r>
            <a:r>
              <a:rPr lang="en" sz="1800">
                <a:solidFill>
                  <a:srgbClr val="F3F3F3"/>
                </a:solidFill>
                <a:latin typeface="Oswald"/>
                <a:ea typeface="Oswald"/>
                <a:cs typeface="Oswald"/>
                <a:sym typeface="Oswald"/>
              </a:rPr>
              <a:t>you want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Ask AI to ask you </a:t>
            </a:r>
            <a:r>
              <a:rPr lang="en" sz="1800">
                <a:solidFill>
                  <a:srgbClr val="EF7500"/>
                </a:solidFill>
                <a:latin typeface="Oswald"/>
                <a:ea typeface="Oswald"/>
                <a:cs typeface="Oswald"/>
                <a:sym typeface="Oswald"/>
              </a:rPr>
              <a:t>question</a:t>
            </a:r>
            <a:endParaRPr sz="1800">
              <a:solidFill>
                <a:srgbClr val="EF7500"/>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Context</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Format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a:t>
            </a:r>
            <a:r>
              <a:rPr lang="en" sz="1800">
                <a:solidFill>
                  <a:srgbClr val="EF7500"/>
                </a:solidFill>
                <a:latin typeface="Oswald"/>
                <a:ea typeface="Oswald"/>
                <a:cs typeface="Oswald"/>
                <a:sym typeface="Oswald"/>
              </a:rPr>
              <a:t>how </a:t>
            </a:r>
            <a:r>
              <a:rPr lang="en" sz="1800">
                <a:solidFill>
                  <a:srgbClr val="F3F3F3"/>
                </a:solidFill>
                <a:latin typeface="Oswald"/>
                <a:ea typeface="Oswald"/>
                <a:cs typeface="Oswald"/>
                <a:sym typeface="Oswald"/>
              </a:rPr>
              <a:t>questions will be asked</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1 at time</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All at once</a:t>
            </a:r>
            <a:endParaRPr sz="1800">
              <a:solidFill>
                <a:srgbClr val="F3F3F3"/>
              </a:solidFill>
              <a:latin typeface="Oswald"/>
              <a:ea typeface="Oswald"/>
              <a:cs typeface="Oswald"/>
              <a:sym typeface="Oswald"/>
            </a:endParaRPr>
          </a:p>
          <a:p>
            <a:pPr indent="0" lvl="0" marL="0" rtl="0" algn="l">
              <a:spcBef>
                <a:spcPts val="0"/>
              </a:spcBef>
              <a:spcAft>
                <a:spcPts val="0"/>
              </a:spcAft>
              <a:buNone/>
            </a:pP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sp>
        <p:nvSpPr>
          <p:cNvPr id="1252" name="Google Shape;1252;p104"/>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253" name="Google Shape;1253;p104"/>
          <p:cNvGrpSpPr/>
          <p:nvPr/>
        </p:nvGrpSpPr>
        <p:grpSpPr>
          <a:xfrm>
            <a:off x="4334925" y="-4184075"/>
            <a:ext cx="4017875" cy="3742800"/>
            <a:chOff x="4045050" y="882125"/>
            <a:chExt cx="4017875" cy="3742800"/>
          </a:xfrm>
        </p:grpSpPr>
        <p:grpSp>
          <p:nvGrpSpPr>
            <p:cNvPr id="1254" name="Google Shape;1254;p104"/>
            <p:cNvGrpSpPr/>
            <p:nvPr/>
          </p:nvGrpSpPr>
          <p:grpSpPr>
            <a:xfrm>
              <a:off x="5100525" y="882125"/>
              <a:ext cx="2316600" cy="3742800"/>
              <a:chOff x="5100525" y="882125"/>
              <a:chExt cx="2316600" cy="3742800"/>
            </a:xfrm>
          </p:grpSpPr>
          <p:grpSp>
            <p:nvGrpSpPr>
              <p:cNvPr id="1255" name="Google Shape;1255;p104"/>
              <p:cNvGrpSpPr/>
              <p:nvPr/>
            </p:nvGrpSpPr>
            <p:grpSpPr>
              <a:xfrm>
                <a:off x="5100525" y="882125"/>
                <a:ext cx="2280300" cy="3742800"/>
                <a:chOff x="5100525" y="882125"/>
                <a:chExt cx="2280300" cy="3742800"/>
              </a:xfrm>
            </p:grpSpPr>
            <p:sp>
              <p:nvSpPr>
                <p:cNvPr id="1256" name="Google Shape;1256;p104"/>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7" name="Google Shape;1257;p104"/>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8" name="Google Shape;1258;p104"/>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59" name="Google Shape;1259;p104"/>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0" name="Google Shape;1260;p104"/>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61" name="Google Shape;1261;p104"/>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2" name="Google Shape;1262;p104"/>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3" name="Google Shape;1263;p104"/>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05"/>
          <p:cNvSpPr txBox="1"/>
          <p:nvPr/>
        </p:nvSpPr>
        <p:spPr>
          <a:xfrm>
            <a:off x="253600" y="1166850"/>
            <a:ext cx="73362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Flipped interaction</a:t>
            </a:r>
            <a:r>
              <a:rPr lang="en" sz="1800">
                <a:solidFill>
                  <a:srgbClr val="F3F3F3"/>
                </a:solidFill>
                <a:latin typeface="Oswald"/>
                <a:ea typeface="Oswald"/>
                <a:cs typeface="Oswald"/>
                <a:sym typeface="Oswald"/>
              </a:rPr>
              <a:t>; Interview:</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Strategy 1:</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what and for whom …</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Tell it to ask me questions until you have enough to complete the task</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Explain that AI should ask one question at a time.</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p:txBody>
      </p:sp>
      <p:sp>
        <p:nvSpPr>
          <p:cNvPr id="1269" name="Google Shape;1269;p105"/>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270" name="Google Shape;1270;p105"/>
          <p:cNvGrpSpPr/>
          <p:nvPr/>
        </p:nvGrpSpPr>
        <p:grpSpPr>
          <a:xfrm>
            <a:off x="4334925" y="-4184075"/>
            <a:ext cx="4017875" cy="3742800"/>
            <a:chOff x="4045050" y="882125"/>
            <a:chExt cx="4017875" cy="3742800"/>
          </a:xfrm>
        </p:grpSpPr>
        <p:grpSp>
          <p:nvGrpSpPr>
            <p:cNvPr id="1271" name="Google Shape;1271;p105"/>
            <p:cNvGrpSpPr/>
            <p:nvPr/>
          </p:nvGrpSpPr>
          <p:grpSpPr>
            <a:xfrm>
              <a:off x="5100525" y="882125"/>
              <a:ext cx="2316600" cy="3742800"/>
              <a:chOff x="5100525" y="882125"/>
              <a:chExt cx="2316600" cy="3742800"/>
            </a:xfrm>
          </p:grpSpPr>
          <p:grpSp>
            <p:nvGrpSpPr>
              <p:cNvPr id="1272" name="Google Shape;1272;p105"/>
              <p:cNvGrpSpPr/>
              <p:nvPr/>
            </p:nvGrpSpPr>
            <p:grpSpPr>
              <a:xfrm>
                <a:off x="5100525" y="882125"/>
                <a:ext cx="2280300" cy="3742800"/>
                <a:chOff x="5100525" y="882125"/>
                <a:chExt cx="2280300" cy="3742800"/>
              </a:xfrm>
            </p:grpSpPr>
            <p:sp>
              <p:nvSpPr>
                <p:cNvPr id="1273" name="Google Shape;1273;p105"/>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4" name="Google Shape;1274;p105"/>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5" name="Google Shape;1275;p105"/>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76" name="Google Shape;1276;p105"/>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7" name="Google Shape;1277;p105"/>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78" name="Google Shape;1278;p105"/>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9" name="Google Shape;1279;p105"/>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0" name="Google Shape;1280;p105"/>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81" name="Google Shape;1281;p105"/>
          <p:cNvSpPr/>
          <p:nvPr/>
        </p:nvSpPr>
        <p:spPr>
          <a:xfrm>
            <a:off x="484125" y="3218975"/>
            <a:ext cx="8454300" cy="14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2" name="Google Shape;1282;p105"/>
          <p:cNvSpPr txBox="1"/>
          <p:nvPr/>
        </p:nvSpPr>
        <p:spPr>
          <a:xfrm>
            <a:off x="540817" y="3218975"/>
            <a:ext cx="8340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Example: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I want to </a:t>
            </a:r>
            <a:r>
              <a:rPr b="1" lang="en" u="sng">
                <a:solidFill>
                  <a:schemeClr val="accent5"/>
                </a:solidFill>
              </a:rPr>
              <a:t>create a memo</a:t>
            </a:r>
            <a:r>
              <a:rPr b="1" lang="en">
                <a:solidFill>
                  <a:schemeClr val="dk1"/>
                </a:solidFill>
              </a:rPr>
              <a:t> to inform everyone of the </a:t>
            </a:r>
            <a:r>
              <a:rPr b="1" lang="en" u="sng">
                <a:solidFill>
                  <a:schemeClr val="accent5"/>
                </a:solidFill>
              </a:rPr>
              <a:t>training program cancelation policy </a:t>
            </a:r>
            <a:r>
              <a:rPr b="1" lang="en">
                <a:solidFill>
                  <a:schemeClr val="dk1"/>
                </a:solidFill>
              </a:rPr>
              <a:t>that will take place in 2025. You should </a:t>
            </a:r>
            <a:r>
              <a:rPr b="1" lang="en" u="sng">
                <a:solidFill>
                  <a:schemeClr val="accent5"/>
                </a:solidFill>
              </a:rPr>
              <a:t>ask me 5 questions</a:t>
            </a:r>
            <a:r>
              <a:rPr b="1" lang="en">
                <a:solidFill>
                  <a:schemeClr val="dk1"/>
                </a:solidFill>
              </a:rPr>
              <a:t> (or until you have enough information) to create the memo in</a:t>
            </a:r>
            <a:r>
              <a:rPr b="1" lang="en">
                <a:solidFill>
                  <a:schemeClr val="accent5"/>
                </a:solidFill>
              </a:rPr>
              <a:t> </a:t>
            </a:r>
            <a:r>
              <a:rPr b="1" lang="en">
                <a:solidFill>
                  <a:schemeClr val="dk1"/>
                </a:solidFill>
              </a:rPr>
              <a:t>email format. Assume you are writing to </a:t>
            </a:r>
            <a:r>
              <a:rPr b="1" lang="en" u="sng">
                <a:solidFill>
                  <a:schemeClr val="accent5"/>
                </a:solidFill>
              </a:rPr>
              <a:t>employees of all sector</a:t>
            </a:r>
            <a:r>
              <a:rPr b="1" lang="en">
                <a:solidFill>
                  <a:schemeClr val="dk1"/>
                </a:solidFill>
              </a:rPr>
              <a:t> of a company. </a:t>
            </a:r>
            <a:r>
              <a:rPr b="1" lang="en" u="sng">
                <a:solidFill>
                  <a:schemeClr val="accent5"/>
                </a:solidFill>
              </a:rPr>
              <a:t>Ask one question at a time</a:t>
            </a:r>
            <a:r>
              <a:rPr b="1" lang="en">
                <a:solidFill>
                  <a:schemeClr val="dk1"/>
                </a:solidFill>
              </a:rPr>
              <a:t>.</a:t>
            </a:r>
            <a:endParaRPr b="1">
              <a:solidFill>
                <a:schemeClr val="dk1"/>
              </a:solidFill>
            </a:endParaRPr>
          </a:p>
        </p:txBody>
      </p:sp>
      <p:sp>
        <p:nvSpPr>
          <p:cNvPr id="1283" name="Google Shape;1283;p105"/>
          <p:cNvSpPr/>
          <p:nvPr/>
        </p:nvSpPr>
        <p:spPr>
          <a:xfrm>
            <a:off x="401100" y="3130150"/>
            <a:ext cx="8490900" cy="1513800"/>
          </a:xfrm>
          <a:prstGeom prst="rect">
            <a:avLst/>
          </a:prstGeom>
          <a:noFill/>
          <a:ln cap="flat" cmpd="sng" w="19050">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06"/>
          <p:cNvSpPr txBox="1"/>
          <p:nvPr/>
        </p:nvSpPr>
        <p:spPr>
          <a:xfrm>
            <a:off x="253600" y="1166850"/>
            <a:ext cx="73362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Flipped interaction; Interview:</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Strategy 2:</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5 Whys </a:t>
            </a:r>
            <a:r>
              <a:rPr lang="en" sz="1800">
                <a:solidFill>
                  <a:srgbClr val="F3F3F3"/>
                </a:solidFill>
                <a:latin typeface="Oswald"/>
                <a:ea typeface="Oswald"/>
                <a:cs typeface="Oswald"/>
                <a:sym typeface="Oswald"/>
              </a:rPr>
              <a:t>technique</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Action intended (Solve problem, create </a:t>
            </a:r>
            <a:r>
              <a:rPr lang="en" sz="1800">
                <a:solidFill>
                  <a:srgbClr val="F3F3F3"/>
                </a:solidFill>
                <a:latin typeface="Oswald"/>
                <a:ea typeface="Oswald"/>
                <a:cs typeface="Oswald"/>
                <a:sym typeface="Oswald"/>
              </a:rPr>
              <a:t>something</a:t>
            </a:r>
            <a:r>
              <a:rPr lang="en" sz="1800">
                <a:solidFill>
                  <a:srgbClr val="F3F3F3"/>
                </a:solidFill>
                <a:latin typeface="Oswald"/>
                <a:ea typeface="Oswald"/>
                <a:cs typeface="Oswald"/>
                <a:sym typeface="Oswald"/>
              </a:rPr>
              <a:t> …)</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Tell AI to ask Why</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Last action (Summarize, write, describe …)</a:t>
            </a:r>
            <a:endParaRPr sz="1800">
              <a:solidFill>
                <a:srgbClr val="F3F3F3"/>
              </a:solidFill>
              <a:latin typeface="Oswald"/>
              <a:ea typeface="Oswald"/>
              <a:cs typeface="Oswald"/>
              <a:sym typeface="Oswald"/>
            </a:endParaRPr>
          </a:p>
        </p:txBody>
      </p:sp>
      <p:sp>
        <p:nvSpPr>
          <p:cNvPr id="1289" name="Google Shape;1289;p106"/>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290" name="Google Shape;1290;p106"/>
          <p:cNvGrpSpPr/>
          <p:nvPr/>
        </p:nvGrpSpPr>
        <p:grpSpPr>
          <a:xfrm>
            <a:off x="4334925" y="-4184075"/>
            <a:ext cx="4017875" cy="3742800"/>
            <a:chOff x="4045050" y="882125"/>
            <a:chExt cx="4017875" cy="3742800"/>
          </a:xfrm>
        </p:grpSpPr>
        <p:grpSp>
          <p:nvGrpSpPr>
            <p:cNvPr id="1291" name="Google Shape;1291;p106"/>
            <p:cNvGrpSpPr/>
            <p:nvPr/>
          </p:nvGrpSpPr>
          <p:grpSpPr>
            <a:xfrm>
              <a:off x="5100525" y="882125"/>
              <a:ext cx="2316600" cy="3742800"/>
              <a:chOff x="5100525" y="882125"/>
              <a:chExt cx="2316600" cy="3742800"/>
            </a:xfrm>
          </p:grpSpPr>
          <p:grpSp>
            <p:nvGrpSpPr>
              <p:cNvPr id="1292" name="Google Shape;1292;p106"/>
              <p:cNvGrpSpPr/>
              <p:nvPr/>
            </p:nvGrpSpPr>
            <p:grpSpPr>
              <a:xfrm>
                <a:off x="5100525" y="882125"/>
                <a:ext cx="2280300" cy="3742800"/>
                <a:chOff x="5100525" y="882125"/>
                <a:chExt cx="2280300" cy="3742800"/>
              </a:xfrm>
            </p:grpSpPr>
            <p:sp>
              <p:nvSpPr>
                <p:cNvPr id="1293" name="Google Shape;1293;p106"/>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4" name="Google Shape;1294;p106"/>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5" name="Google Shape;1295;p106"/>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96" name="Google Shape;1296;p106"/>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7" name="Google Shape;1297;p106"/>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98" name="Google Shape;1298;p106"/>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9" name="Google Shape;1299;p106"/>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0" name="Google Shape;1300;p106"/>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01" name="Google Shape;1301;p106"/>
          <p:cNvSpPr/>
          <p:nvPr/>
        </p:nvSpPr>
        <p:spPr>
          <a:xfrm>
            <a:off x="344675" y="3405400"/>
            <a:ext cx="7442400" cy="152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2" name="Google Shape;1302;p106"/>
          <p:cNvSpPr txBox="1"/>
          <p:nvPr/>
        </p:nvSpPr>
        <p:spPr>
          <a:xfrm>
            <a:off x="397775" y="3400325"/>
            <a:ext cx="73362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Example:</a:t>
            </a:r>
            <a:endParaRPr b="1" sz="800">
              <a:solidFill>
                <a:schemeClr val="dk1"/>
              </a:solidFill>
            </a:endParaRPr>
          </a:p>
          <a:p>
            <a:pPr indent="0" lvl="0" marL="0" rtl="0" algn="l">
              <a:spcBef>
                <a:spcPts val="0"/>
              </a:spcBef>
              <a:spcAft>
                <a:spcPts val="0"/>
              </a:spcAft>
              <a:buNone/>
            </a:pPr>
            <a:r>
              <a:t/>
            </a:r>
            <a:endParaRPr b="1" sz="800">
              <a:solidFill>
                <a:schemeClr val="dk1"/>
              </a:solidFill>
            </a:endParaRPr>
          </a:p>
          <a:p>
            <a:pPr indent="0" lvl="0" marL="0" rtl="0" algn="l">
              <a:spcBef>
                <a:spcPts val="0"/>
              </a:spcBef>
              <a:spcAft>
                <a:spcPts val="0"/>
              </a:spcAft>
              <a:buNone/>
            </a:pPr>
            <a:r>
              <a:rPr b="1" lang="en" sz="1300" u="sng">
                <a:solidFill>
                  <a:schemeClr val="accent5"/>
                </a:solidFill>
              </a:rPr>
              <a:t>Act like a Root Cause Analyst</a:t>
            </a:r>
            <a:r>
              <a:rPr b="1" lang="en" sz="1300">
                <a:solidFill>
                  <a:schemeClr val="dk1"/>
                </a:solidFill>
              </a:rPr>
              <a:t>. </a:t>
            </a:r>
            <a:br>
              <a:rPr b="1" lang="en" sz="1300">
                <a:solidFill>
                  <a:schemeClr val="dk1"/>
                </a:solidFill>
              </a:rPr>
            </a:br>
            <a:r>
              <a:rPr b="1" lang="en" sz="1300">
                <a:solidFill>
                  <a:schemeClr val="dk1"/>
                </a:solidFill>
              </a:rPr>
              <a:t>Begin by identifying the problem related to [ topic - </a:t>
            </a:r>
            <a:r>
              <a:rPr b="1" i="1" lang="en" sz="1100">
                <a:solidFill>
                  <a:schemeClr val="accent5"/>
                </a:solidFill>
                <a:latin typeface="Comfortaa"/>
                <a:ea typeface="Comfortaa"/>
                <a:cs typeface="Comfortaa"/>
                <a:sym typeface="Comfortaa"/>
              </a:rPr>
              <a:t>awareness</a:t>
            </a:r>
            <a:r>
              <a:rPr b="1" i="1" lang="en" sz="1100">
                <a:solidFill>
                  <a:schemeClr val="accent5"/>
                </a:solidFill>
                <a:latin typeface="Comfortaa"/>
                <a:ea typeface="Comfortaa"/>
                <a:cs typeface="Comfortaa"/>
                <a:sym typeface="Comfortaa"/>
              </a:rPr>
              <a:t> in training microcredentials system</a:t>
            </a:r>
            <a:r>
              <a:rPr b="1" lang="en" sz="1300">
                <a:solidFill>
                  <a:schemeClr val="dk1"/>
                </a:solidFill>
              </a:rPr>
              <a:t>]. Now,</a:t>
            </a:r>
            <a:r>
              <a:rPr b="1" lang="en" sz="1300" u="sng">
                <a:solidFill>
                  <a:schemeClr val="accent5"/>
                </a:solidFill>
              </a:rPr>
              <a:t> ask 'why?' </a:t>
            </a:r>
            <a:r>
              <a:rPr b="1" lang="en" sz="1300">
                <a:solidFill>
                  <a:schemeClr val="dk1"/>
                </a:solidFill>
              </a:rPr>
              <a:t>this problem exists. </a:t>
            </a:r>
            <a:r>
              <a:rPr b="1" lang="en" sz="1300" u="sng">
                <a:solidFill>
                  <a:schemeClr val="dk1"/>
                </a:solidFill>
              </a:rPr>
              <a:t>Repeat </a:t>
            </a:r>
            <a:r>
              <a:rPr b="1" lang="en" sz="1300">
                <a:solidFill>
                  <a:schemeClr val="dk1"/>
                </a:solidFill>
              </a:rPr>
              <a:t>the questio</a:t>
            </a:r>
            <a:r>
              <a:rPr b="1" lang="en" sz="1300">
                <a:solidFill>
                  <a:schemeClr val="accent2"/>
                </a:solidFill>
              </a:rPr>
              <a:t>n 'why?' </a:t>
            </a:r>
            <a:r>
              <a:rPr b="1" lang="en" sz="1300" u="sng">
                <a:solidFill>
                  <a:schemeClr val="accent5"/>
                </a:solidFill>
              </a:rPr>
              <a:t>four more times</a:t>
            </a:r>
            <a:r>
              <a:rPr b="1" lang="en" sz="1300">
                <a:solidFill>
                  <a:schemeClr val="dk1"/>
                </a:solidFill>
              </a:rPr>
              <a:t>, digging deeper into each layer to uncover the root cause. </a:t>
            </a:r>
            <a:r>
              <a:rPr b="1" lang="en" sz="1300" u="sng">
                <a:solidFill>
                  <a:schemeClr val="accent5"/>
                </a:solidFill>
              </a:rPr>
              <a:t>Summarize </a:t>
            </a:r>
            <a:r>
              <a:rPr b="1" lang="en" sz="1300">
                <a:solidFill>
                  <a:schemeClr val="dk1"/>
                </a:solidFill>
              </a:rPr>
              <a:t>your findings and </a:t>
            </a:r>
            <a:r>
              <a:rPr b="1" lang="en" sz="1300" u="sng">
                <a:solidFill>
                  <a:schemeClr val="accent5"/>
                </a:solidFill>
              </a:rPr>
              <a:t>suggest </a:t>
            </a:r>
            <a:r>
              <a:rPr b="1" lang="en" sz="1300">
                <a:solidFill>
                  <a:schemeClr val="dk1"/>
                </a:solidFill>
              </a:rPr>
              <a:t>potential </a:t>
            </a:r>
            <a:r>
              <a:rPr b="1" lang="en" sz="1300" u="sng">
                <a:solidFill>
                  <a:schemeClr val="accent5"/>
                </a:solidFill>
              </a:rPr>
              <a:t>solutions</a:t>
            </a:r>
            <a:r>
              <a:rPr b="1" lang="en" sz="1300">
                <a:solidFill>
                  <a:schemeClr val="dk1"/>
                </a:solidFill>
              </a:rPr>
              <a:t>. Ask one question at a time.</a:t>
            </a:r>
            <a:endParaRPr b="1" sz="1300">
              <a:solidFill>
                <a:schemeClr val="dk1"/>
              </a:solidFill>
            </a:endParaRPr>
          </a:p>
        </p:txBody>
      </p:sp>
      <p:sp>
        <p:nvSpPr>
          <p:cNvPr id="1303" name="Google Shape;1303;p106"/>
          <p:cNvSpPr/>
          <p:nvPr/>
        </p:nvSpPr>
        <p:spPr>
          <a:xfrm>
            <a:off x="253600" y="3324125"/>
            <a:ext cx="7442400" cy="1523700"/>
          </a:xfrm>
          <a:prstGeom prst="rect">
            <a:avLst/>
          </a:prstGeom>
          <a:noFill/>
          <a:ln cap="flat" cmpd="sng" w="19050">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07"/>
          <p:cNvSpPr txBox="1"/>
          <p:nvPr/>
        </p:nvSpPr>
        <p:spPr>
          <a:xfrm>
            <a:off x="253600" y="1166850"/>
            <a:ext cx="35286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Flipped interaction; Interview:</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Strategy 3:</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Identify</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Why</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Who</a:t>
            </a:r>
            <a:endParaRPr sz="1800">
              <a:solidFill>
                <a:srgbClr val="F3F3F3"/>
              </a:solidFill>
              <a:latin typeface="Oswald"/>
              <a:ea typeface="Oswald"/>
              <a:cs typeface="Oswald"/>
              <a:sym typeface="Oswald"/>
            </a:endParaRPr>
          </a:p>
          <a:p>
            <a:pPr indent="-342900" lvl="3" marL="18288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What</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how questions</a:t>
            </a:r>
            <a:br>
              <a:rPr lang="en" sz="1800">
                <a:solidFill>
                  <a:srgbClr val="F3F3F3"/>
                </a:solidFill>
                <a:latin typeface="Oswald"/>
                <a:ea typeface="Oswald"/>
                <a:cs typeface="Oswald"/>
                <a:sym typeface="Oswald"/>
              </a:rPr>
            </a:br>
            <a:r>
              <a:rPr lang="en" sz="1800">
                <a:solidFill>
                  <a:srgbClr val="F3F3F3"/>
                </a:solidFill>
                <a:latin typeface="Oswald"/>
                <a:ea typeface="Oswald"/>
                <a:cs typeface="Oswald"/>
                <a:sym typeface="Oswald"/>
              </a:rPr>
              <a:t>Are asked</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output</a:t>
            </a:r>
            <a:endParaRPr sz="1800">
              <a:solidFill>
                <a:srgbClr val="F3F3F3"/>
              </a:solidFill>
              <a:latin typeface="Oswald"/>
              <a:ea typeface="Oswald"/>
              <a:cs typeface="Oswald"/>
              <a:sym typeface="Oswald"/>
            </a:endParaRPr>
          </a:p>
        </p:txBody>
      </p:sp>
      <p:sp>
        <p:nvSpPr>
          <p:cNvPr id="1309" name="Google Shape;1309;p107"/>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sp>
        <p:nvSpPr>
          <p:cNvPr id="1310" name="Google Shape;1310;p107"/>
          <p:cNvSpPr/>
          <p:nvPr/>
        </p:nvSpPr>
        <p:spPr>
          <a:xfrm>
            <a:off x="3910000" y="513750"/>
            <a:ext cx="5028300" cy="351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1" name="Google Shape;1311;p107"/>
          <p:cNvSpPr txBox="1"/>
          <p:nvPr/>
        </p:nvSpPr>
        <p:spPr>
          <a:xfrm>
            <a:off x="3995322" y="513750"/>
            <a:ext cx="4815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Exam</a:t>
            </a:r>
            <a:r>
              <a:rPr b="1" lang="en">
                <a:solidFill>
                  <a:schemeClr val="dk1"/>
                </a:solidFill>
              </a:rPr>
              <a:t>ple: </a:t>
            </a:r>
            <a:br>
              <a:rPr b="1" lang="en">
                <a:solidFill>
                  <a:schemeClr val="dk1"/>
                </a:solidFill>
              </a:rPr>
            </a:br>
            <a:br>
              <a:rPr b="1" lang="en">
                <a:solidFill>
                  <a:schemeClr val="dk1"/>
                </a:solidFill>
              </a:rPr>
            </a:br>
            <a:r>
              <a:rPr b="1" lang="en">
                <a:solidFill>
                  <a:schemeClr val="dk1"/>
                </a:solidFill>
              </a:rPr>
              <a:t>We would like to </a:t>
            </a:r>
            <a:r>
              <a:rPr b="1" lang="en" u="sng">
                <a:solidFill>
                  <a:schemeClr val="accent5"/>
                </a:solidFill>
              </a:rPr>
              <a:t>write about [topic - </a:t>
            </a:r>
            <a:r>
              <a:rPr b="1" i="1" lang="en" sz="1100">
                <a:solidFill>
                  <a:schemeClr val="accent5"/>
                </a:solidFill>
                <a:latin typeface="Comfortaa"/>
                <a:ea typeface="Comfortaa"/>
                <a:cs typeface="Comfortaa"/>
                <a:sym typeface="Comfortaa"/>
              </a:rPr>
              <a:t>the benefits of microcredentials </a:t>
            </a:r>
            <a:r>
              <a:rPr b="1" lang="en" u="sng">
                <a:solidFill>
                  <a:schemeClr val="accent5"/>
                </a:solidFill>
              </a:rPr>
              <a:t>]</a:t>
            </a:r>
            <a:r>
              <a:rPr b="1" lang="en">
                <a:solidFill>
                  <a:schemeClr val="dk1"/>
                </a:solidFill>
              </a:rPr>
              <a:t>. For this we would like to </a:t>
            </a:r>
            <a:r>
              <a:rPr b="1" lang="en" u="sng">
                <a:solidFill>
                  <a:schemeClr val="accent5"/>
                </a:solidFill>
              </a:rPr>
              <a:t>brainstorm</a:t>
            </a:r>
            <a:r>
              <a:rPr b="1" lang="en">
                <a:solidFill>
                  <a:schemeClr val="dk1"/>
                </a:solidFill>
              </a:rPr>
              <a:t> with you.</a:t>
            </a:r>
            <a:br>
              <a:rPr b="1" lang="en">
                <a:solidFill>
                  <a:schemeClr val="dk1"/>
                </a:solidFill>
              </a:rPr>
            </a:br>
            <a:br>
              <a:rPr b="1" lang="en">
                <a:solidFill>
                  <a:schemeClr val="dk1"/>
                </a:solidFill>
              </a:rPr>
            </a:br>
            <a:r>
              <a:rPr b="1" lang="en">
                <a:solidFill>
                  <a:schemeClr val="dk1"/>
                </a:solidFill>
              </a:rPr>
              <a:t>Ask me questions to clarify </a:t>
            </a:r>
            <a:r>
              <a:rPr b="1" lang="en" u="sng">
                <a:solidFill>
                  <a:schemeClr val="accent5"/>
                </a:solidFill>
              </a:rPr>
              <a:t>why </a:t>
            </a:r>
            <a:r>
              <a:rPr b="1" lang="en">
                <a:solidFill>
                  <a:schemeClr val="dk1"/>
                </a:solidFill>
              </a:rPr>
              <a:t>this is important, for </a:t>
            </a:r>
            <a:r>
              <a:rPr b="1" lang="en" u="sng">
                <a:solidFill>
                  <a:schemeClr val="accent5"/>
                </a:solidFill>
              </a:rPr>
              <a:t>whom </a:t>
            </a:r>
            <a:r>
              <a:rPr b="1" lang="en">
                <a:solidFill>
                  <a:schemeClr val="dk1"/>
                </a:solidFill>
              </a:rPr>
              <a:t>it should be done for, </a:t>
            </a:r>
            <a:r>
              <a:rPr b="1" lang="en" u="sng">
                <a:solidFill>
                  <a:schemeClr val="accent5"/>
                </a:solidFill>
              </a:rPr>
              <a:t>what </a:t>
            </a:r>
            <a:r>
              <a:rPr b="1" lang="en">
                <a:solidFill>
                  <a:schemeClr val="dk1"/>
                </a:solidFill>
              </a:rPr>
              <a:t>are the benefits. We would like you to </a:t>
            </a:r>
            <a:r>
              <a:rPr b="1" lang="en" u="sng">
                <a:solidFill>
                  <a:schemeClr val="accent5"/>
                </a:solidFill>
              </a:rPr>
              <a:t>ask two questions at a time</a:t>
            </a:r>
            <a:r>
              <a:rPr b="1" lang="en">
                <a:solidFill>
                  <a:schemeClr val="dk1"/>
                </a:solidFill>
              </a:rPr>
              <a:t>, in the end you should brainstorm for us </a:t>
            </a:r>
            <a:r>
              <a:rPr b="1" lang="en" u="sng">
                <a:solidFill>
                  <a:schemeClr val="accent5"/>
                </a:solidFill>
              </a:rPr>
              <a:t>two reasons</a:t>
            </a:r>
            <a:r>
              <a:rPr b="1" lang="en">
                <a:solidFill>
                  <a:schemeClr val="dk1"/>
                </a:solidFill>
              </a:rPr>
              <a:t> and </a:t>
            </a:r>
            <a:r>
              <a:rPr b="1" lang="en" u="sng">
                <a:solidFill>
                  <a:schemeClr val="accent5"/>
                </a:solidFill>
              </a:rPr>
              <a:t>two strategies of communication</a:t>
            </a:r>
            <a:r>
              <a:rPr b="1" lang="en">
                <a:solidFill>
                  <a:schemeClr val="dk1"/>
                </a:solidFill>
              </a:rPr>
              <a:t> to the intended audience. </a:t>
            </a:r>
            <a:r>
              <a:rPr b="1" lang="en" u="sng">
                <a:solidFill>
                  <a:schemeClr val="accent5"/>
                </a:solidFill>
              </a:rPr>
              <a:t>Wait for our answer</a:t>
            </a:r>
            <a:r>
              <a:rPr b="1" lang="en">
                <a:solidFill>
                  <a:schemeClr val="dk1"/>
                </a:solidFill>
              </a:rPr>
              <a:t> which you include in the description of the text that you provide us with. </a:t>
            </a:r>
            <a:r>
              <a:rPr b="1" lang="en" u="sng">
                <a:solidFill>
                  <a:schemeClr val="accent5"/>
                </a:solidFill>
              </a:rPr>
              <a:t>Then we redo the whole circle again</a:t>
            </a:r>
            <a:r>
              <a:rPr b="1" lang="en">
                <a:solidFill>
                  <a:schemeClr val="dk1"/>
                </a:solidFill>
              </a:rPr>
              <a:t>. Here is the information about the topic: </a:t>
            </a:r>
            <a:r>
              <a:rPr b="1" lang="en" u="sng">
                <a:solidFill>
                  <a:schemeClr val="accent5"/>
                </a:solidFill>
              </a:rPr>
              <a:t>[info]</a:t>
            </a:r>
            <a:endParaRPr b="1" u="sng">
              <a:solidFill>
                <a:schemeClr val="accent5"/>
              </a:solidFill>
            </a:endParaRPr>
          </a:p>
        </p:txBody>
      </p:sp>
      <p:sp>
        <p:nvSpPr>
          <p:cNvPr id="1312" name="Google Shape;1312;p107"/>
          <p:cNvSpPr/>
          <p:nvPr/>
        </p:nvSpPr>
        <p:spPr>
          <a:xfrm>
            <a:off x="3845125" y="418350"/>
            <a:ext cx="5028300" cy="3512400"/>
          </a:xfrm>
          <a:prstGeom prst="rect">
            <a:avLst/>
          </a:prstGeom>
          <a:noFill/>
          <a:ln cap="flat" cmpd="sng" w="2857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6" name="Shape 1316"/>
        <p:cNvGrpSpPr/>
        <p:nvPr/>
      </p:nvGrpSpPr>
      <p:grpSpPr>
        <a:xfrm>
          <a:off x="0" y="0"/>
          <a:ext cx="0" cy="0"/>
          <a:chOff x="0" y="0"/>
          <a:chExt cx="0" cy="0"/>
        </a:xfrm>
      </p:grpSpPr>
      <p:sp>
        <p:nvSpPr>
          <p:cNvPr id="1317" name="Google Shape;1317;p108"/>
          <p:cNvSpPr/>
          <p:nvPr/>
        </p:nvSpPr>
        <p:spPr>
          <a:xfrm>
            <a:off x="587850" y="1031800"/>
            <a:ext cx="8340900" cy="350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8" name="Google Shape;1318;p108"/>
          <p:cNvSpPr txBox="1"/>
          <p:nvPr/>
        </p:nvSpPr>
        <p:spPr>
          <a:xfrm>
            <a:off x="644550" y="1179200"/>
            <a:ext cx="80985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Try by yourself:</a:t>
            </a:r>
            <a:endParaRPr b="1">
              <a:solidFill>
                <a:schemeClr val="dk1"/>
              </a:solidFill>
            </a:endParaRPr>
          </a:p>
          <a:p>
            <a:pPr indent="0" lvl="0" marL="0" rtl="0" algn="l">
              <a:spcBef>
                <a:spcPts val="0"/>
              </a:spcBef>
              <a:spcAft>
                <a:spcPts val="0"/>
              </a:spcAft>
              <a:buNone/>
            </a:pPr>
            <a:r>
              <a:t/>
            </a:r>
            <a:endParaRPr b="1" sz="1200">
              <a:solidFill>
                <a:schemeClr val="dk1"/>
              </a:solidFill>
            </a:endParaRPr>
          </a:p>
          <a:p>
            <a:pPr indent="-304800" lvl="0" marL="457200" rtl="0" algn="l">
              <a:spcBef>
                <a:spcPts val="0"/>
              </a:spcBef>
              <a:spcAft>
                <a:spcPts val="0"/>
              </a:spcAft>
              <a:buSzPts val="1200"/>
              <a:buAutoNum type="arabicParenR"/>
            </a:pPr>
            <a:r>
              <a:rPr b="1" lang="en" sz="1200">
                <a:solidFill>
                  <a:schemeClr val="dk1"/>
                </a:solidFill>
              </a:rPr>
              <a:t>I want to create </a:t>
            </a:r>
            <a:r>
              <a:rPr b="1" lang="en" sz="1200">
                <a:solidFill>
                  <a:schemeClr val="accent5"/>
                </a:solidFill>
              </a:rPr>
              <a:t>[INFO]</a:t>
            </a:r>
            <a:r>
              <a:rPr b="1" lang="en" sz="1200">
                <a:solidFill>
                  <a:schemeClr val="dk1"/>
                </a:solidFill>
              </a:rPr>
              <a:t> to </a:t>
            </a:r>
            <a:r>
              <a:rPr b="1" lang="en" sz="1200">
                <a:solidFill>
                  <a:schemeClr val="accent5"/>
                </a:solidFill>
              </a:rPr>
              <a:t>[GOAL]</a:t>
            </a:r>
            <a:r>
              <a:rPr b="1" lang="en" sz="1200">
                <a:solidFill>
                  <a:schemeClr val="dk1"/>
                </a:solidFill>
              </a:rPr>
              <a:t> for </a:t>
            </a:r>
            <a:r>
              <a:rPr b="1" lang="en" sz="1200">
                <a:solidFill>
                  <a:schemeClr val="accent5"/>
                </a:solidFill>
              </a:rPr>
              <a:t>[AUDIENCE]</a:t>
            </a:r>
            <a:r>
              <a:rPr b="1" lang="en" sz="1200">
                <a:solidFill>
                  <a:schemeClr val="dk1"/>
                </a:solidFill>
              </a:rPr>
              <a:t>. You should ask me questions until you have enough information to create </a:t>
            </a:r>
            <a:r>
              <a:rPr b="1" lang="en" sz="1200">
                <a:solidFill>
                  <a:schemeClr val="accent5"/>
                </a:solidFill>
              </a:rPr>
              <a:t>[INFO]</a:t>
            </a:r>
            <a:r>
              <a:rPr b="1" lang="en" sz="1200">
                <a:solidFill>
                  <a:schemeClr val="dk1"/>
                </a:solidFill>
              </a:rPr>
              <a:t>. Ask one question at a time.</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304800" lvl="0" marL="457200" rtl="0" algn="l">
              <a:spcBef>
                <a:spcPts val="0"/>
              </a:spcBef>
              <a:spcAft>
                <a:spcPts val="0"/>
              </a:spcAft>
              <a:buSzPts val="1200"/>
              <a:buAutoNum type="arabicParenR"/>
            </a:pPr>
            <a:r>
              <a:rPr b="1" lang="en" sz="1200">
                <a:solidFill>
                  <a:schemeClr val="dk1"/>
                </a:solidFill>
              </a:rPr>
              <a:t>Act like </a:t>
            </a:r>
            <a:r>
              <a:rPr b="1" lang="en" sz="1200">
                <a:solidFill>
                  <a:schemeClr val="accent5"/>
                </a:solidFill>
              </a:rPr>
              <a:t>[AI ROLE]</a:t>
            </a:r>
            <a:r>
              <a:rPr b="1" lang="en" sz="1200">
                <a:solidFill>
                  <a:schemeClr val="dk1"/>
                </a:solidFill>
              </a:rPr>
              <a:t>. Begin by identifying the </a:t>
            </a:r>
            <a:r>
              <a:rPr b="1" lang="en" sz="1200">
                <a:solidFill>
                  <a:schemeClr val="accent5"/>
                </a:solidFill>
              </a:rPr>
              <a:t>problem/challenges/intentions </a:t>
            </a:r>
            <a:r>
              <a:rPr b="1" lang="en" sz="1200">
                <a:solidFill>
                  <a:schemeClr val="dk1"/>
                </a:solidFill>
              </a:rPr>
              <a:t>related to </a:t>
            </a:r>
            <a:r>
              <a:rPr b="1" lang="en" sz="1200">
                <a:solidFill>
                  <a:schemeClr val="accent5"/>
                </a:solidFill>
              </a:rPr>
              <a:t>[topic]</a:t>
            </a:r>
            <a:r>
              <a:rPr b="1" lang="en" sz="1200">
                <a:solidFill>
                  <a:schemeClr val="dk1"/>
                </a:solidFill>
              </a:rPr>
              <a:t>. Now, ask 'why?' </a:t>
            </a:r>
            <a:r>
              <a:rPr b="1" lang="en" sz="1200">
                <a:solidFill>
                  <a:schemeClr val="accent5"/>
                </a:solidFill>
              </a:rPr>
              <a:t>[CHALLENGE]</a:t>
            </a:r>
            <a:r>
              <a:rPr b="1" lang="en" sz="1200">
                <a:solidFill>
                  <a:schemeClr val="dk1"/>
                </a:solidFill>
              </a:rPr>
              <a:t>. Repeat the question 'why?' four more times, digging deeper into each layer to uncover the </a:t>
            </a:r>
            <a:r>
              <a:rPr b="1" lang="en" sz="1200">
                <a:solidFill>
                  <a:schemeClr val="accent5"/>
                </a:solidFill>
              </a:rPr>
              <a:t>root cause/intention</a:t>
            </a:r>
            <a:r>
              <a:rPr b="1" lang="en" sz="1200">
                <a:solidFill>
                  <a:schemeClr val="dk1"/>
                </a:solidFill>
              </a:rPr>
              <a:t>. Summarize your findings and suggest potential solutions/actions.</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304800" lvl="0" marL="457200" rtl="0" algn="l">
              <a:spcBef>
                <a:spcPts val="0"/>
              </a:spcBef>
              <a:spcAft>
                <a:spcPts val="0"/>
              </a:spcAft>
              <a:buClr>
                <a:schemeClr val="dk1"/>
              </a:buClr>
              <a:buSzPts val="1200"/>
              <a:buAutoNum type="arabicParenR"/>
            </a:pPr>
            <a:r>
              <a:rPr b="1" lang="en" sz="1200">
                <a:solidFill>
                  <a:schemeClr val="dk1"/>
                </a:solidFill>
              </a:rPr>
              <a:t>We would like to write about </a:t>
            </a:r>
            <a:r>
              <a:rPr b="1" lang="en" sz="1200">
                <a:solidFill>
                  <a:schemeClr val="accent5"/>
                </a:solidFill>
              </a:rPr>
              <a:t>[topic]</a:t>
            </a:r>
            <a:r>
              <a:rPr b="1" lang="en" sz="1200">
                <a:solidFill>
                  <a:schemeClr val="dk1"/>
                </a:solidFill>
              </a:rPr>
              <a:t>. For this we would like to brainstorm with you why this [TOPIC] should be interesting and who it is for, who are the stakeholders? </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To do this we would like you to</a:t>
            </a:r>
            <a:r>
              <a:rPr b="1" lang="en" sz="1200">
                <a:solidFill>
                  <a:schemeClr val="accent5"/>
                </a:solidFill>
              </a:rPr>
              <a:t> ask us questions to clarify the WHY</a:t>
            </a:r>
            <a:r>
              <a:rPr b="1" lang="en" sz="1200">
                <a:solidFill>
                  <a:schemeClr val="dk1"/>
                </a:solidFill>
              </a:rPr>
              <a:t> this </a:t>
            </a:r>
            <a:r>
              <a:rPr b="1" lang="en" sz="1200">
                <a:solidFill>
                  <a:schemeClr val="accent5"/>
                </a:solidFill>
              </a:rPr>
              <a:t>[TOPIC]</a:t>
            </a:r>
            <a:r>
              <a:rPr b="1" lang="en" sz="1200">
                <a:solidFill>
                  <a:schemeClr val="dk1"/>
                </a:solidFill>
              </a:rPr>
              <a:t> should be done and </a:t>
            </a:r>
            <a:r>
              <a:rPr b="1" lang="en" sz="1200">
                <a:solidFill>
                  <a:schemeClr val="accent5"/>
                </a:solidFill>
              </a:rPr>
              <a:t>WHO </a:t>
            </a:r>
            <a:r>
              <a:rPr b="1" lang="en" sz="1200">
                <a:solidFill>
                  <a:schemeClr val="dk1"/>
                </a:solidFill>
              </a:rPr>
              <a:t>it should be done for, [OTHER WHY or WHO]. We would like you to </a:t>
            </a:r>
            <a:r>
              <a:rPr b="1" lang="en" sz="1200">
                <a:solidFill>
                  <a:schemeClr val="accent5"/>
                </a:solidFill>
              </a:rPr>
              <a:t>ask X questions at a time</a:t>
            </a:r>
            <a:r>
              <a:rPr b="1" lang="en" sz="1200">
                <a:solidFill>
                  <a:schemeClr val="dk1"/>
                </a:solidFill>
              </a:rPr>
              <a:t>, brainstorm for us </a:t>
            </a:r>
            <a:r>
              <a:rPr b="1" lang="en" sz="1200">
                <a:solidFill>
                  <a:schemeClr val="accent5"/>
                </a:solidFill>
              </a:rPr>
              <a:t>X reasons</a:t>
            </a:r>
            <a:r>
              <a:rPr b="1" lang="en" sz="1200">
                <a:solidFill>
                  <a:schemeClr val="dk1"/>
                </a:solidFill>
              </a:rPr>
              <a:t> and </a:t>
            </a:r>
            <a:r>
              <a:rPr b="1" lang="en" sz="1200">
                <a:solidFill>
                  <a:schemeClr val="accent5"/>
                </a:solidFill>
              </a:rPr>
              <a:t>X types of [ ….. ]</a:t>
            </a:r>
            <a:r>
              <a:rPr b="1" lang="en" sz="1200">
                <a:solidFill>
                  <a:schemeClr val="dk1"/>
                </a:solidFill>
              </a:rPr>
              <a:t> and </a:t>
            </a:r>
            <a:r>
              <a:rPr b="1" lang="en" sz="1200">
                <a:solidFill>
                  <a:schemeClr val="accent5"/>
                </a:solidFill>
              </a:rPr>
              <a:t>wait for our answer</a:t>
            </a:r>
            <a:r>
              <a:rPr b="1" lang="en" sz="1200">
                <a:solidFill>
                  <a:schemeClr val="dk1"/>
                </a:solidFill>
              </a:rPr>
              <a:t> which you will include in the </a:t>
            </a:r>
            <a:r>
              <a:rPr b="1" lang="en" sz="1200">
                <a:solidFill>
                  <a:schemeClr val="accent5"/>
                </a:solidFill>
              </a:rPr>
              <a:t>[TEXT]</a:t>
            </a:r>
            <a:r>
              <a:rPr b="1" lang="en" sz="1200">
                <a:solidFill>
                  <a:schemeClr val="dk1"/>
                </a:solidFill>
              </a:rPr>
              <a:t>. Then we redo the whole circle again. Here is the information about the project: </a:t>
            </a:r>
            <a:r>
              <a:rPr b="1" lang="en" sz="1200">
                <a:solidFill>
                  <a:schemeClr val="accent5"/>
                </a:solidFill>
              </a:rPr>
              <a:t>[INFO AND CONTEXT]</a:t>
            </a:r>
            <a:endParaRPr b="1" sz="1200">
              <a:solidFill>
                <a:schemeClr val="accent5"/>
              </a:solidFill>
            </a:endParaRPr>
          </a:p>
          <a:p>
            <a:pPr indent="0" lvl="0" marL="0" rtl="0" algn="l">
              <a:spcBef>
                <a:spcPts val="0"/>
              </a:spcBef>
              <a:spcAft>
                <a:spcPts val="0"/>
              </a:spcAft>
              <a:buNone/>
            </a:pPr>
            <a:r>
              <a:t/>
            </a:r>
            <a:endParaRPr b="1" sz="1200">
              <a:solidFill>
                <a:schemeClr val="dk1"/>
              </a:solidFill>
            </a:endParaRPr>
          </a:p>
        </p:txBody>
      </p:sp>
      <p:sp>
        <p:nvSpPr>
          <p:cNvPr id="1319" name="Google Shape;1319;p108"/>
          <p:cNvSpPr/>
          <p:nvPr/>
        </p:nvSpPr>
        <p:spPr>
          <a:xfrm>
            <a:off x="452175" y="930950"/>
            <a:ext cx="8340900" cy="3459900"/>
          </a:xfrm>
          <a:prstGeom prst="rect">
            <a:avLst/>
          </a:prstGeom>
          <a:noFill/>
          <a:ln cap="flat" cmpd="sng" w="2857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0" name="Google Shape;1320;p108"/>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09"/>
          <p:cNvSpPr/>
          <p:nvPr/>
        </p:nvSpPr>
        <p:spPr>
          <a:xfrm>
            <a:off x="5437000" y="1240125"/>
            <a:ext cx="2382900" cy="2252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6" name="Google Shape;1326;p109"/>
          <p:cNvSpPr txBox="1"/>
          <p:nvPr/>
        </p:nvSpPr>
        <p:spPr>
          <a:xfrm>
            <a:off x="253600" y="1166850"/>
            <a:ext cx="46215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Steer in specific directions</a:t>
            </a:r>
            <a:endParaRPr sz="1800">
              <a:solidFill>
                <a:srgbClr val="F3F3F3"/>
              </a:solidFill>
              <a:latin typeface="Oswald"/>
              <a:ea typeface="Oswald"/>
              <a:cs typeface="Oswald"/>
              <a:sym typeface="Oswald"/>
            </a:endParaRPr>
          </a:p>
          <a:p>
            <a:pPr indent="0" lvl="0" marL="457200" rtl="0" algn="l">
              <a:spcBef>
                <a:spcPts val="0"/>
              </a:spcBef>
              <a:spcAft>
                <a:spcPts val="0"/>
              </a:spcAft>
              <a:buNone/>
            </a:pPr>
            <a:r>
              <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‘style’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‘ban list’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lists</a:t>
            </a:r>
            <a:endParaRPr sz="1800">
              <a:solidFill>
                <a:srgbClr val="F3F3F3"/>
              </a:solidFill>
              <a:latin typeface="Oswald"/>
              <a:ea typeface="Oswald"/>
              <a:cs typeface="Oswald"/>
              <a:sym typeface="Oswald"/>
            </a:endParaRPr>
          </a:p>
        </p:txBody>
      </p:sp>
      <p:sp>
        <p:nvSpPr>
          <p:cNvPr id="1327" name="Google Shape;1327;p109"/>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328" name="Google Shape;1328;p109"/>
          <p:cNvGrpSpPr/>
          <p:nvPr/>
        </p:nvGrpSpPr>
        <p:grpSpPr>
          <a:xfrm>
            <a:off x="4334925" y="-4184075"/>
            <a:ext cx="4017875" cy="3742800"/>
            <a:chOff x="4045050" y="882125"/>
            <a:chExt cx="4017875" cy="3742800"/>
          </a:xfrm>
        </p:grpSpPr>
        <p:grpSp>
          <p:nvGrpSpPr>
            <p:cNvPr id="1329" name="Google Shape;1329;p109"/>
            <p:cNvGrpSpPr/>
            <p:nvPr/>
          </p:nvGrpSpPr>
          <p:grpSpPr>
            <a:xfrm>
              <a:off x="5100525" y="882125"/>
              <a:ext cx="2316600" cy="3742800"/>
              <a:chOff x="5100525" y="882125"/>
              <a:chExt cx="2316600" cy="3742800"/>
            </a:xfrm>
          </p:grpSpPr>
          <p:grpSp>
            <p:nvGrpSpPr>
              <p:cNvPr id="1330" name="Google Shape;1330;p109"/>
              <p:cNvGrpSpPr/>
              <p:nvPr/>
            </p:nvGrpSpPr>
            <p:grpSpPr>
              <a:xfrm>
                <a:off x="5100525" y="882125"/>
                <a:ext cx="2280300" cy="3742800"/>
                <a:chOff x="5100525" y="882125"/>
                <a:chExt cx="2280300" cy="3742800"/>
              </a:xfrm>
            </p:grpSpPr>
            <p:sp>
              <p:nvSpPr>
                <p:cNvPr id="1331" name="Google Shape;1331;p109"/>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2" name="Google Shape;1332;p109"/>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3" name="Google Shape;1333;p109"/>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34" name="Google Shape;1334;p109"/>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5" name="Google Shape;1335;p109"/>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36" name="Google Shape;1336;p109"/>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7" name="Google Shape;1337;p109"/>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8" name="Google Shape;1338;p109"/>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39" name="Google Shape;1339;p109"/>
          <p:cNvSpPr txBox="1"/>
          <p:nvPr/>
        </p:nvSpPr>
        <p:spPr>
          <a:xfrm>
            <a:off x="5529668" y="1289475"/>
            <a:ext cx="2145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General instructions</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 style ###</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Define style</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 style ###</a:t>
            </a:r>
            <a:endParaRPr sz="1800">
              <a:solidFill>
                <a:schemeClr val="dk1"/>
              </a:solidFill>
              <a:latin typeface="Oswald"/>
              <a:ea typeface="Oswald"/>
              <a:cs typeface="Oswald"/>
              <a:sym typeface="Oswald"/>
            </a:endParaRPr>
          </a:p>
        </p:txBody>
      </p:sp>
      <p:sp>
        <p:nvSpPr>
          <p:cNvPr id="1340" name="Google Shape;1340;p109"/>
          <p:cNvSpPr/>
          <p:nvPr/>
        </p:nvSpPr>
        <p:spPr>
          <a:xfrm>
            <a:off x="5291675" y="1166850"/>
            <a:ext cx="2382900" cy="2252100"/>
          </a:xfrm>
          <a:prstGeom prst="rect">
            <a:avLst/>
          </a:prstGeom>
          <a:noFill/>
          <a:ln cap="flat" cmpd="sng" w="2857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10"/>
          <p:cNvSpPr txBox="1"/>
          <p:nvPr/>
        </p:nvSpPr>
        <p:spPr>
          <a:xfrm>
            <a:off x="253600" y="1166850"/>
            <a:ext cx="46215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Steer in specific directions</a:t>
            </a:r>
            <a:endParaRPr sz="1800">
              <a:solidFill>
                <a:srgbClr val="F3F3F3"/>
              </a:solidFill>
              <a:latin typeface="Oswald"/>
              <a:ea typeface="Oswald"/>
              <a:cs typeface="Oswald"/>
              <a:sym typeface="Oswald"/>
            </a:endParaRPr>
          </a:p>
          <a:p>
            <a:pPr indent="0" lvl="0" marL="457200" rtl="0" algn="l">
              <a:spcBef>
                <a:spcPts val="0"/>
              </a:spcBef>
              <a:spcAft>
                <a:spcPts val="0"/>
              </a:spcAft>
              <a:buNone/>
            </a:pPr>
            <a:r>
              <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‘style’</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‘ban list’</a:t>
            </a: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Define lists</a:t>
            </a:r>
            <a:endParaRPr sz="1800">
              <a:solidFill>
                <a:srgbClr val="F3F3F3"/>
              </a:solidFill>
              <a:latin typeface="Oswald"/>
              <a:ea typeface="Oswald"/>
              <a:cs typeface="Oswald"/>
              <a:sym typeface="Oswald"/>
            </a:endParaRPr>
          </a:p>
        </p:txBody>
      </p:sp>
      <p:sp>
        <p:nvSpPr>
          <p:cNvPr id="1346" name="Google Shape;1346;p110"/>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347" name="Google Shape;1347;p110"/>
          <p:cNvGrpSpPr/>
          <p:nvPr/>
        </p:nvGrpSpPr>
        <p:grpSpPr>
          <a:xfrm>
            <a:off x="4334925" y="-4184075"/>
            <a:ext cx="4017875" cy="3742800"/>
            <a:chOff x="4045050" y="882125"/>
            <a:chExt cx="4017875" cy="3742800"/>
          </a:xfrm>
        </p:grpSpPr>
        <p:grpSp>
          <p:nvGrpSpPr>
            <p:cNvPr id="1348" name="Google Shape;1348;p110"/>
            <p:cNvGrpSpPr/>
            <p:nvPr/>
          </p:nvGrpSpPr>
          <p:grpSpPr>
            <a:xfrm>
              <a:off x="5100525" y="882125"/>
              <a:ext cx="2316600" cy="3742800"/>
              <a:chOff x="5100525" y="882125"/>
              <a:chExt cx="2316600" cy="3742800"/>
            </a:xfrm>
          </p:grpSpPr>
          <p:grpSp>
            <p:nvGrpSpPr>
              <p:cNvPr id="1349" name="Google Shape;1349;p110"/>
              <p:cNvGrpSpPr/>
              <p:nvPr/>
            </p:nvGrpSpPr>
            <p:grpSpPr>
              <a:xfrm>
                <a:off x="5100525" y="882125"/>
                <a:ext cx="2280300" cy="3742800"/>
                <a:chOff x="5100525" y="882125"/>
                <a:chExt cx="2280300" cy="3742800"/>
              </a:xfrm>
            </p:grpSpPr>
            <p:sp>
              <p:nvSpPr>
                <p:cNvPr id="1350" name="Google Shape;1350;p110"/>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1" name="Google Shape;1351;p110"/>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2" name="Google Shape;1352;p110"/>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53" name="Google Shape;1353;p110"/>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4" name="Google Shape;1354;p110"/>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55" name="Google Shape;1355;p110"/>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6" name="Google Shape;1356;p110"/>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7" name="Google Shape;1357;p110"/>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58" name="Google Shape;1358;p110"/>
          <p:cNvSpPr/>
          <p:nvPr/>
        </p:nvSpPr>
        <p:spPr>
          <a:xfrm>
            <a:off x="4793200" y="1082825"/>
            <a:ext cx="3007500" cy="3201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9" name="Google Shape;1359;p110"/>
          <p:cNvSpPr txBox="1"/>
          <p:nvPr/>
        </p:nvSpPr>
        <p:spPr>
          <a:xfrm>
            <a:off x="4885877" y="1132175"/>
            <a:ext cx="2914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General instructions</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 style ###</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Define style</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 ban list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Realm, Elevate, Discover </a:t>
            </a:r>
            <a:endParaRPr sz="18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a:p>
            <a:pPr indent="0" lvl="0" marL="0" rtl="0" algn="l">
              <a:spcBef>
                <a:spcPts val="0"/>
              </a:spcBef>
              <a:spcAft>
                <a:spcPts val="0"/>
              </a:spcAft>
              <a:buNone/>
            </a:pPr>
            <a:r>
              <a:rPr lang="en" sz="1800">
                <a:solidFill>
                  <a:schemeClr val="dk1"/>
                </a:solidFill>
                <a:latin typeface="Oswald"/>
                <a:ea typeface="Oswald"/>
                <a:cs typeface="Oswald"/>
                <a:sym typeface="Oswald"/>
              </a:rPr>
              <a:t>### style ###</a:t>
            </a:r>
            <a:endParaRPr sz="1800">
              <a:solidFill>
                <a:schemeClr val="dk1"/>
              </a:solidFill>
              <a:latin typeface="Oswald"/>
              <a:ea typeface="Oswald"/>
              <a:cs typeface="Oswald"/>
              <a:sym typeface="Oswald"/>
            </a:endParaRPr>
          </a:p>
        </p:txBody>
      </p:sp>
      <p:sp>
        <p:nvSpPr>
          <p:cNvPr id="1360" name="Google Shape;1360;p110"/>
          <p:cNvSpPr/>
          <p:nvPr/>
        </p:nvSpPr>
        <p:spPr>
          <a:xfrm>
            <a:off x="4572000" y="859075"/>
            <a:ext cx="3007500" cy="3201600"/>
          </a:xfrm>
          <a:prstGeom prst="rect">
            <a:avLst/>
          </a:prstGeom>
          <a:noFill/>
          <a:ln cap="flat" cmpd="sng" w="2857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11"/>
          <p:cNvSpPr/>
          <p:nvPr/>
        </p:nvSpPr>
        <p:spPr>
          <a:xfrm>
            <a:off x="253600" y="1324050"/>
            <a:ext cx="8714100" cy="3742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6" name="Google Shape;1366;p111"/>
          <p:cNvSpPr txBox="1"/>
          <p:nvPr/>
        </p:nvSpPr>
        <p:spPr>
          <a:xfrm>
            <a:off x="253600" y="735050"/>
            <a:ext cx="4621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Example:</a:t>
            </a:r>
            <a:endParaRPr sz="1800">
              <a:solidFill>
                <a:srgbClr val="F3F3F3"/>
              </a:solidFill>
              <a:latin typeface="Oswald"/>
              <a:ea typeface="Oswald"/>
              <a:cs typeface="Oswald"/>
              <a:sym typeface="Oswald"/>
            </a:endParaRPr>
          </a:p>
        </p:txBody>
      </p:sp>
      <p:sp>
        <p:nvSpPr>
          <p:cNvPr id="1367" name="Google Shape;1367;p111"/>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368" name="Google Shape;1368;p111"/>
          <p:cNvGrpSpPr/>
          <p:nvPr/>
        </p:nvGrpSpPr>
        <p:grpSpPr>
          <a:xfrm>
            <a:off x="4334925" y="-4184075"/>
            <a:ext cx="4017875" cy="3742800"/>
            <a:chOff x="4045050" y="882125"/>
            <a:chExt cx="4017875" cy="3742800"/>
          </a:xfrm>
        </p:grpSpPr>
        <p:grpSp>
          <p:nvGrpSpPr>
            <p:cNvPr id="1369" name="Google Shape;1369;p111"/>
            <p:cNvGrpSpPr/>
            <p:nvPr/>
          </p:nvGrpSpPr>
          <p:grpSpPr>
            <a:xfrm>
              <a:off x="5100525" y="882125"/>
              <a:ext cx="2316600" cy="3742800"/>
              <a:chOff x="5100525" y="882125"/>
              <a:chExt cx="2316600" cy="3742800"/>
            </a:xfrm>
          </p:grpSpPr>
          <p:grpSp>
            <p:nvGrpSpPr>
              <p:cNvPr id="1370" name="Google Shape;1370;p111"/>
              <p:cNvGrpSpPr/>
              <p:nvPr/>
            </p:nvGrpSpPr>
            <p:grpSpPr>
              <a:xfrm>
                <a:off x="5100525" y="882125"/>
                <a:ext cx="2280300" cy="3742800"/>
                <a:chOff x="5100525" y="882125"/>
                <a:chExt cx="2280300" cy="3742800"/>
              </a:xfrm>
            </p:grpSpPr>
            <p:sp>
              <p:nvSpPr>
                <p:cNvPr id="1371" name="Google Shape;1371;p111"/>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2" name="Google Shape;1372;p111"/>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3" name="Google Shape;1373;p111"/>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74" name="Google Shape;1374;p111"/>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5" name="Google Shape;1375;p111"/>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76" name="Google Shape;1376;p111"/>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7" name="Google Shape;1377;p111"/>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8" name="Google Shape;1378;p111"/>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79" name="Google Shape;1379;p111"/>
          <p:cNvSpPr txBox="1"/>
          <p:nvPr/>
        </p:nvSpPr>
        <p:spPr>
          <a:xfrm>
            <a:off x="348100" y="1310475"/>
            <a:ext cx="85251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600">
                <a:solidFill>
                  <a:schemeClr val="dk1"/>
                </a:solidFill>
                <a:latin typeface="Oswald"/>
                <a:ea typeface="Oswald"/>
                <a:cs typeface="Oswald"/>
                <a:sym typeface="Oswald"/>
              </a:rPr>
              <a:t>You are a </a:t>
            </a:r>
            <a:r>
              <a:rPr lang="en" sz="1600" u="sng">
                <a:solidFill>
                  <a:schemeClr val="accent5"/>
                </a:solidFill>
                <a:latin typeface="Oswald"/>
                <a:ea typeface="Oswald"/>
                <a:cs typeface="Oswald"/>
                <a:sym typeface="Oswald"/>
              </a:rPr>
              <a:t>researcher offering a training</a:t>
            </a:r>
            <a:r>
              <a:rPr lang="en" sz="1600">
                <a:solidFill>
                  <a:schemeClr val="dk1"/>
                </a:solidFill>
                <a:latin typeface="Oswald"/>
                <a:ea typeface="Oswald"/>
                <a:cs typeface="Oswald"/>
                <a:sym typeface="Oswald"/>
              </a:rPr>
              <a:t>. Write a </a:t>
            </a:r>
            <a:r>
              <a:rPr lang="en" sz="1600" u="sng">
                <a:solidFill>
                  <a:schemeClr val="accent5"/>
                </a:solidFill>
                <a:latin typeface="Oswald"/>
                <a:ea typeface="Oswald"/>
                <a:cs typeface="Oswald"/>
                <a:sym typeface="Oswald"/>
              </a:rPr>
              <a:t>paragraph of max 8 lines</a:t>
            </a:r>
            <a:r>
              <a:rPr lang="en" sz="1600">
                <a:solidFill>
                  <a:schemeClr val="dk1"/>
                </a:solidFill>
                <a:latin typeface="Oswald"/>
                <a:ea typeface="Oswald"/>
                <a:cs typeface="Oswald"/>
                <a:sym typeface="Oswald"/>
              </a:rPr>
              <a:t> to advertise a course </a:t>
            </a:r>
            <a:r>
              <a:rPr lang="en" sz="1600" u="sng">
                <a:solidFill>
                  <a:schemeClr val="accent5"/>
                </a:solidFill>
                <a:latin typeface="Oswald"/>
                <a:ea typeface="Oswald"/>
                <a:cs typeface="Oswald"/>
                <a:sym typeface="Oswald"/>
              </a:rPr>
              <a:t>about </a:t>
            </a:r>
            <a:r>
              <a:rPr lang="en" sz="1600">
                <a:solidFill>
                  <a:schemeClr val="dk1"/>
                </a:solidFill>
                <a:latin typeface="Oswald"/>
                <a:ea typeface="Oswald"/>
                <a:cs typeface="Oswald"/>
                <a:sym typeface="Oswald"/>
              </a:rPr>
              <a:t>improving skills in a introductory course of research </a:t>
            </a:r>
            <a:r>
              <a:rPr lang="en" sz="1600">
                <a:solidFill>
                  <a:schemeClr val="dk1"/>
                </a:solidFill>
                <a:latin typeface="Oswald"/>
                <a:ea typeface="Oswald"/>
                <a:cs typeface="Oswald"/>
                <a:sym typeface="Oswald"/>
              </a:rPr>
              <a:t>data management</a:t>
            </a:r>
            <a:r>
              <a:rPr lang="en" sz="1600">
                <a:solidFill>
                  <a:schemeClr val="dk1"/>
                </a:solidFill>
                <a:latin typeface="Oswald"/>
                <a:ea typeface="Oswald"/>
                <a:cs typeface="Oswald"/>
                <a:sym typeface="Oswald"/>
              </a:rPr>
              <a:t>. Assume you are writing </a:t>
            </a:r>
            <a:r>
              <a:rPr lang="en" sz="1600" u="sng">
                <a:solidFill>
                  <a:schemeClr val="accent5"/>
                </a:solidFill>
                <a:latin typeface="Oswald"/>
                <a:ea typeface="Oswald"/>
                <a:cs typeface="Oswald"/>
                <a:sym typeface="Oswald"/>
              </a:rPr>
              <a:t>for master and phd students</a:t>
            </a:r>
            <a:r>
              <a:rPr lang="en" sz="1600">
                <a:solidFill>
                  <a:schemeClr val="dk1"/>
                </a:solidFill>
                <a:latin typeface="Oswald"/>
                <a:ea typeface="Oswald"/>
                <a:cs typeface="Oswald"/>
                <a:sym typeface="Oswald"/>
              </a:rPr>
              <a:t>.</a:t>
            </a:r>
            <a:endParaRPr sz="16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sz="16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b="1" lang="en" sz="1600">
                <a:solidFill>
                  <a:schemeClr val="accent5"/>
                </a:solidFill>
                <a:latin typeface="Oswald"/>
                <a:ea typeface="Oswald"/>
                <a:cs typeface="Oswald"/>
                <a:sym typeface="Oswald"/>
              </a:rPr>
              <a:t>### style ###</a:t>
            </a:r>
            <a:endParaRPr b="1" sz="1600">
              <a:solidFill>
                <a:schemeClr val="accent5"/>
              </a:solidFill>
              <a:latin typeface="Oswald"/>
              <a:ea typeface="Oswald"/>
              <a:cs typeface="Oswald"/>
              <a:sym typeface="Oswald"/>
            </a:endParaRPr>
          </a:p>
          <a:p>
            <a:pPr indent="0" lvl="0" marL="0" marR="0" rtl="0" algn="l">
              <a:lnSpc>
                <a:spcPct val="100000"/>
              </a:lnSpc>
              <a:spcBef>
                <a:spcPts val="0"/>
              </a:spcBef>
              <a:spcAft>
                <a:spcPts val="0"/>
              </a:spcAft>
              <a:buNone/>
            </a:pPr>
            <a:r>
              <a:rPr lang="en" sz="1600">
                <a:solidFill>
                  <a:schemeClr val="dk1"/>
                </a:solidFill>
                <a:latin typeface="Oswald"/>
                <a:ea typeface="Oswald"/>
                <a:cs typeface="Oswald"/>
                <a:sym typeface="Oswald"/>
              </a:rPr>
              <a:t>Avoid fancy jargon. Write normally. You are forbidden to use complex English words. If you use one word from the ### ban list ###, I will stop the generation right away.</a:t>
            </a:r>
            <a:endParaRPr sz="16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b="1" lang="en" sz="1600">
                <a:solidFill>
                  <a:schemeClr val="accent5"/>
                </a:solidFill>
                <a:latin typeface="Oswald"/>
                <a:ea typeface="Oswald"/>
                <a:cs typeface="Oswald"/>
                <a:sym typeface="Oswald"/>
              </a:rPr>
              <a:t>### ban list ###</a:t>
            </a:r>
            <a:endParaRPr b="1" sz="1600">
              <a:solidFill>
                <a:schemeClr val="accent5"/>
              </a:solidFill>
              <a:latin typeface="Oswald"/>
              <a:ea typeface="Oswald"/>
              <a:cs typeface="Oswald"/>
              <a:sym typeface="Oswald"/>
            </a:endParaRPr>
          </a:p>
          <a:p>
            <a:pPr indent="0" lvl="0" marL="0" marR="0" rtl="0" algn="l">
              <a:lnSpc>
                <a:spcPct val="100000"/>
              </a:lnSpc>
              <a:spcBef>
                <a:spcPts val="0"/>
              </a:spcBef>
              <a:spcAft>
                <a:spcPts val="0"/>
              </a:spcAft>
              <a:buNone/>
            </a:pPr>
            <a:r>
              <a:rPr lang="en" sz="1600">
                <a:solidFill>
                  <a:schemeClr val="dk1"/>
                </a:solidFill>
                <a:latin typeface="Oswald"/>
                <a:ea typeface="Oswald"/>
                <a:cs typeface="Oswald"/>
                <a:sym typeface="Oswald"/>
              </a:rPr>
              <a:t>Hurdles, Bustling, Harnessing, Unveiling the power, Realm, Depicted, Demistify, Insurmountable, New Era, Poised, Unravel, Entanglement, Unprecedented, Eerie connection, unliving, Beacon, Unleash, Delve, Enrich, Multifaced, Elevate, Discover, Supercharge, Unlock, Unleash, Tailored, Elegant, Delve, Dive, Ever-evolving, pride, Realm, Meticulously, Grappling, Weighing, Picture, Architect, Adventure, Journey, Embark, Navigate, Navigation, dazzle, tapestry.</a:t>
            </a:r>
            <a:endParaRPr sz="16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b="1" lang="en" sz="1600">
                <a:solidFill>
                  <a:schemeClr val="accent5"/>
                </a:solidFill>
                <a:latin typeface="Oswald"/>
                <a:ea typeface="Oswald"/>
                <a:cs typeface="Oswald"/>
                <a:sym typeface="Oswald"/>
              </a:rPr>
              <a:t>### ban list ###</a:t>
            </a:r>
            <a:endParaRPr b="1" sz="1600">
              <a:solidFill>
                <a:schemeClr val="accent5"/>
              </a:solidFill>
              <a:latin typeface="Oswald"/>
              <a:ea typeface="Oswald"/>
              <a:cs typeface="Oswald"/>
              <a:sym typeface="Oswald"/>
            </a:endParaRPr>
          </a:p>
          <a:p>
            <a:pPr indent="0" lvl="0" marL="0" marR="0" rtl="0" algn="l">
              <a:lnSpc>
                <a:spcPct val="100000"/>
              </a:lnSpc>
              <a:spcBef>
                <a:spcPts val="0"/>
              </a:spcBef>
              <a:spcAft>
                <a:spcPts val="0"/>
              </a:spcAft>
              <a:buNone/>
            </a:pPr>
            <a:r>
              <a:rPr b="1" lang="en" sz="1600">
                <a:solidFill>
                  <a:schemeClr val="accent5"/>
                </a:solidFill>
                <a:latin typeface="Oswald"/>
                <a:ea typeface="Oswald"/>
                <a:cs typeface="Oswald"/>
                <a:sym typeface="Oswald"/>
              </a:rPr>
              <a:t>### style ###</a:t>
            </a:r>
            <a:endParaRPr b="1" sz="1600">
              <a:solidFill>
                <a:schemeClr val="accent5"/>
              </a:solidFill>
            </a:endParaRPr>
          </a:p>
        </p:txBody>
      </p:sp>
      <p:sp>
        <p:nvSpPr>
          <p:cNvPr id="1380" name="Google Shape;1380;p111"/>
          <p:cNvSpPr/>
          <p:nvPr/>
        </p:nvSpPr>
        <p:spPr>
          <a:xfrm>
            <a:off x="127450" y="1159475"/>
            <a:ext cx="8714100" cy="3822300"/>
          </a:xfrm>
          <a:prstGeom prst="rect">
            <a:avLst/>
          </a:prstGeom>
          <a:noFill/>
          <a:ln cap="flat" cmpd="sng" w="2857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12"/>
          <p:cNvSpPr txBox="1"/>
          <p:nvPr/>
        </p:nvSpPr>
        <p:spPr>
          <a:xfrm>
            <a:off x="253600" y="1166850"/>
            <a:ext cx="46215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Ask AI to create your prompt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 two steps prompting </a:t>
            </a:r>
            <a:r>
              <a:rPr lang="en" sz="1800">
                <a:solidFill>
                  <a:srgbClr val="F3F3F3"/>
                </a:solidFill>
                <a:latin typeface="Oswald"/>
                <a:ea typeface="Oswald"/>
                <a:cs typeface="Oswald"/>
                <a:sym typeface="Oswald"/>
              </a:rPr>
              <a:t>strategy</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Step 1:</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 role: prompt expert</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 will interview you for context</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 few iterations are needed</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AI suggests a prompt</a:t>
            </a:r>
            <a:br>
              <a:rPr lang="en" sz="1800">
                <a:solidFill>
                  <a:srgbClr val="F3F3F3"/>
                </a:solidFill>
                <a:latin typeface="Oswald"/>
                <a:ea typeface="Oswald"/>
                <a:cs typeface="Oswald"/>
                <a:sym typeface="Oswald"/>
              </a:rPr>
            </a:br>
            <a:endParaRPr sz="1800">
              <a:solidFill>
                <a:srgbClr val="F3F3F3"/>
              </a:solidFill>
              <a:latin typeface="Oswald"/>
              <a:ea typeface="Oswald"/>
              <a:cs typeface="Oswald"/>
              <a:sym typeface="Oswald"/>
            </a:endParaRPr>
          </a:p>
          <a:p>
            <a:pPr indent="-342900" lvl="1" marL="9144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Step 2</a:t>
            </a:r>
            <a:endParaRPr sz="1800">
              <a:solidFill>
                <a:srgbClr val="F3F3F3"/>
              </a:solidFill>
              <a:latin typeface="Oswald"/>
              <a:ea typeface="Oswald"/>
              <a:cs typeface="Oswald"/>
              <a:sym typeface="Oswald"/>
            </a:endParaRPr>
          </a:p>
          <a:p>
            <a:pPr indent="-342900" lvl="2" marL="1371600" rtl="0" algn="l">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Copy this prompt in a new tab </a:t>
            </a:r>
            <a:endParaRPr sz="1800">
              <a:solidFill>
                <a:srgbClr val="F3F3F3"/>
              </a:solidFill>
              <a:latin typeface="Oswald"/>
              <a:ea typeface="Oswald"/>
              <a:cs typeface="Oswald"/>
              <a:sym typeface="Oswald"/>
            </a:endParaRPr>
          </a:p>
        </p:txBody>
      </p:sp>
      <p:sp>
        <p:nvSpPr>
          <p:cNvPr id="1386" name="Google Shape;1386;p112"/>
          <p:cNvSpPr txBox="1"/>
          <p:nvPr/>
        </p:nvSpPr>
        <p:spPr>
          <a:xfrm>
            <a:off x="127450" y="134150"/>
            <a:ext cx="4621500" cy="677100"/>
          </a:xfrm>
          <a:prstGeom prst="rect">
            <a:avLst/>
          </a:prstGeom>
          <a:noFill/>
          <a:ln>
            <a:noFill/>
          </a:ln>
          <a:effectLst>
            <a:outerShdw blurRad="85725" rotWithShape="0" algn="bl" dir="12540000" dist="19050">
              <a:srgbClr val="FFFFFF">
                <a:alpha val="3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3F3F3"/>
                </a:solidFill>
                <a:latin typeface="Oswald"/>
                <a:ea typeface="Oswald"/>
                <a:cs typeface="Oswald"/>
                <a:sym typeface="Oswald"/>
              </a:rPr>
              <a:t>Prompting engineering</a:t>
            </a:r>
            <a:endParaRPr sz="1900">
              <a:solidFill>
                <a:srgbClr val="F3F3F3"/>
              </a:solidFill>
              <a:latin typeface="Oswald"/>
              <a:ea typeface="Oswald"/>
              <a:cs typeface="Oswald"/>
              <a:sym typeface="Oswald"/>
            </a:endParaRPr>
          </a:p>
        </p:txBody>
      </p:sp>
      <p:grpSp>
        <p:nvGrpSpPr>
          <p:cNvPr id="1387" name="Google Shape;1387;p112"/>
          <p:cNvGrpSpPr/>
          <p:nvPr/>
        </p:nvGrpSpPr>
        <p:grpSpPr>
          <a:xfrm>
            <a:off x="4334925" y="-4184075"/>
            <a:ext cx="4017875" cy="3742800"/>
            <a:chOff x="4045050" y="882125"/>
            <a:chExt cx="4017875" cy="3742800"/>
          </a:xfrm>
        </p:grpSpPr>
        <p:grpSp>
          <p:nvGrpSpPr>
            <p:cNvPr id="1388" name="Google Shape;1388;p112"/>
            <p:cNvGrpSpPr/>
            <p:nvPr/>
          </p:nvGrpSpPr>
          <p:grpSpPr>
            <a:xfrm>
              <a:off x="5100525" y="882125"/>
              <a:ext cx="2316600" cy="3742800"/>
              <a:chOff x="5100525" y="882125"/>
              <a:chExt cx="2316600" cy="3742800"/>
            </a:xfrm>
          </p:grpSpPr>
          <p:grpSp>
            <p:nvGrpSpPr>
              <p:cNvPr id="1389" name="Google Shape;1389;p112"/>
              <p:cNvGrpSpPr/>
              <p:nvPr/>
            </p:nvGrpSpPr>
            <p:grpSpPr>
              <a:xfrm>
                <a:off x="5100525" y="882125"/>
                <a:ext cx="2280300" cy="3742800"/>
                <a:chOff x="5100525" y="882125"/>
                <a:chExt cx="2280300" cy="3742800"/>
              </a:xfrm>
            </p:grpSpPr>
            <p:sp>
              <p:nvSpPr>
                <p:cNvPr id="1390" name="Google Shape;1390;p112"/>
                <p:cNvSpPr/>
                <p:nvPr/>
              </p:nvSpPr>
              <p:spPr>
                <a:xfrm>
                  <a:off x="5100525" y="882125"/>
                  <a:ext cx="2280300" cy="3742800"/>
                </a:xfrm>
                <a:prstGeom prst="roundRect">
                  <a:avLst>
                    <a:gd fmla="val 16667" name="adj"/>
                  </a:avLst>
                </a:prstGeom>
                <a:solidFill>
                  <a:srgbClr val="111111"/>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1" name="Google Shape;1391;p112"/>
                <p:cNvSpPr/>
                <p:nvPr/>
              </p:nvSpPr>
              <p:spPr>
                <a:xfrm>
                  <a:off x="5139425" y="953075"/>
                  <a:ext cx="2197500" cy="3596100"/>
                </a:xfrm>
                <a:prstGeom prst="roundRect">
                  <a:avLst>
                    <a:gd fmla="val 16667" name="adj"/>
                  </a:avLst>
                </a:prstGeom>
                <a:solidFill>
                  <a:srgbClr val="F3F3F3"/>
                </a:solidFill>
                <a:ln cap="flat" cmpd="sng" w="2857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2" name="Google Shape;1392;p112"/>
                <p:cNvSpPr/>
                <p:nvPr/>
              </p:nvSpPr>
              <p:spPr>
                <a:xfrm>
                  <a:off x="6202150" y="927800"/>
                  <a:ext cx="77100" cy="85800"/>
                </a:xfrm>
                <a:prstGeom prst="ellipse">
                  <a:avLst/>
                </a:prstGeom>
                <a:solidFill>
                  <a:schemeClr val="lt2"/>
                </a:solidFill>
                <a:ln cap="flat" cmpd="sng" w="19050">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93" name="Google Shape;1393;p112"/>
              <p:cNvSpPr/>
              <p:nvPr/>
            </p:nvSpPr>
            <p:spPr>
              <a:xfrm>
                <a:off x="7390725" y="1508150"/>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4" name="Google Shape;1394;p112"/>
              <p:cNvSpPr/>
              <p:nvPr/>
            </p:nvSpPr>
            <p:spPr>
              <a:xfrm>
                <a:off x="7390725" y="1896475"/>
                <a:ext cx="26400" cy="3099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9480000" dist="57150">
                  <a:srgbClr val="EFEFE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95" name="Google Shape;1395;p112"/>
            <p:cNvSpPr/>
            <p:nvPr/>
          </p:nvSpPr>
          <p:spPr>
            <a:xfrm>
              <a:off x="4748950" y="1609775"/>
              <a:ext cx="946200" cy="677100"/>
            </a:xfrm>
            <a:prstGeom prst="wedgeRoundRectCallout">
              <a:avLst>
                <a:gd fmla="val 61145" name="adj1"/>
                <a:gd fmla="val 87613" name="adj2"/>
                <a:gd fmla="val 0" name="adj3"/>
              </a:avLst>
            </a:prstGeom>
            <a:solidFill>
              <a:srgbClr val="64BF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6" name="Google Shape;1396;p112"/>
            <p:cNvSpPr/>
            <p:nvPr/>
          </p:nvSpPr>
          <p:spPr>
            <a:xfrm>
              <a:off x="7116725" y="2343925"/>
              <a:ext cx="946200" cy="677100"/>
            </a:xfrm>
            <a:prstGeom prst="wedgeRoundRectCallout">
              <a:avLst>
                <a:gd fmla="val -67425" name="adj1"/>
                <a:gd fmla="val 95717" name="adj2"/>
                <a:gd fmla="val 0" name="adj3"/>
              </a:avLst>
            </a:prstGeom>
            <a:solidFill>
              <a:srgbClr val="8464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7" name="Google Shape;1397;p112"/>
            <p:cNvSpPr/>
            <p:nvPr/>
          </p:nvSpPr>
          <p:spPr>
            <a:xfrm>
              <a:off x="4045050" y="3450425"/>
              <a:ext cx="946200" cy="677100"/>
            </a:xfrm>
            <a:prstGeom prst="wedgeRoundRectCallout">
              <a:avLst>
                <a:gd fmla="val 135220" name="adj1"/>
                <a:gd fmla="val 76193" name="adj2"/>
                <a:gd fmla="val 0" name="adj3"/>
              </a:avLst>
            </a:prstGeom>
            <a:solidFill>
              <a:srgbClr val="E787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98" name="Google Shape;1398;p112"/>
          <p:cNvSpPr txBox="1"/>
          <p:nvPr/>
        </p:nvSpPr>
        <p:spPr>
          <a:xfrm>
            <a:off x="5505275" y="295700"/>
            <a:ext cx="34764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rgbClr val="F3F3F3"/>
                </a:solidFill>
                <a:latin typeface="Oswald"/>
                <a:ea typeface="Oswald"/>
                <a:cs typeface="Oswald"/>
                <a:sym typeface="Oswald"/>
              </a:rPr>
              <a:t> </a:t>
            </a:r>
            <a:r>
              <a:rPr lang="en" sz="1100" u="sng">
                <a:solidFill>
                  <a:schemeClr val="lt1"/>
                </a:solidFill>
                <a:latin typeface="Oswald"/>
                <a:ea typeface="Oswald"/>
                <a:cs typeface="Oswald"/>
                <a:sym typeface="Oswald"/>
                <a:hlinkClick r:id="rId3">
                  <a:extLst>
                    <a:ext uri="{A12FA001-AC4F-418D-AE19-62706E023703}">
                      <ahyp:hlinkClr val="tx"/>
                    </a:ext>
                  </a:extLst>
                </a:hlinkClick>
              </a:rPr>
              <a:t>https://github.com/vibbits/introduction-to-generative-ai</a:t>
            </a:r>
            <a:r>
              <a:rPr lang="en" sz="1100">
                <a:solidFill>
                  <a:schemeClr val="lt1"/>
                </a:solidFill>
                <a:latin typeface="Oswald"/>
                <a:ea typeface="Oswald"/>
                <a:cs typeface="Oswald"/>
                <a:sym typeface="Oswald"/>
              </a:rPr>
              <a:t> </a:t>
            </a:r>
            <a:endParaRPr sz="7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